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 initials="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94660"/>
  </p:normalViewPr>
  <p:slideViewPr>
    <p:cSldViewPr>
      <p:cViewPr varScale="1">
        <p:scale>
          <a:sx n="84" d="100"/>
          <a:sy n="84" d="100"/>
        </p:scale>
        <p:origin x="-51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D47B6755-986D-4E28-9A13-9686AD34F607}" type="datetimeFigureOut">
              <a:rPr lang="es-ES" smtClean="0"/>
              <a:pPr/>
              <a:t>29/12/2014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9E2CD0B2-CF82-47EE-96CB-EB4D0E9CDB63}" type="slidenum">
              <a:rPr lang="es-ES" smtClean="0"/>
              <a:pPr/>
              <a:t>‹Nº›</a:t>
            </a:fld>
            <a:endParaRPr lang="es-ES" dirty="0"/>
          </a:p>
        </p:txBody>
      </p:sp>
    </p:spTree>
  </p:cSld>
  <p:clrMapOvr>
    <a:masterClrMapping/>
  </p:clrMapOvr>
  <p:transition spd="med" advClick="0" advTm="7422">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D47B6755-986D-4E28-9A13-9686AD34F607}" type="datetimeFigureOut">
              <a:rPr lang="es-ES" smtClean="0"/>
              <a:pPr/>
              <a:t>29/12/2014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9E2CD0B2-CF82-47EE-96CB-EB4D0E9CDB63}" type="slidenum">
              <a:rPr lang="es-ES" smtClean="0"/>
              <a:pPr/>
              <a:t>‹Nº›</a:t>
            </a:fld>
            <a:endParaRPr lang="es-ES" dirty="0"/>
          </a:p>
        </p:txBody>
      </p:sp>
    </p:spTree>
  </p:cSld>
  <p:clrMapOvr>
    <a:masterClrMapping/>
  </p:clrMapOvr>
  <p:transition spd="med" advClick="0" advTm="7422">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D47B6755-986D-4E28-9A13-9686AD34F607}" type="datetimeFigureOut">
              <a:rPr lang="es-ES" smtClean="0"/>
              <a:pPr/>
              <a:t>29/12/2014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9E2CD0B2-CF82-47EE-96CB-EB4D0E9CDB63}" type="slidenum">
              <a:rPr lang="es-ES" smtClean="0"/>
              <a:pPr/>
              <a:t>‹Nº›</a:t>
            </a:fld>
            <a:endParaRPr lang="es-ES" dirty="0"/>
          </a:p>
        </p:txBody>
      </p:sp>
    </p:spTree>
  </p:cSld>
  <p:clrMapOvr>
    <a:masterClrMapping/>
  </p:clrMapOvr>
  <p:transition spd="med" advClick="0" advTm="7422">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D47B6755-986D-4E28-9A13-9686AD34F607}" type="datetimeFigureOut">
              <a:rPr lang="es-ES" smtClean="0"/>
              <a:pPr/>
              <a:t>29/12/2014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9E2CD0B2-CF82-47EE-96CB-EB4D0E9CDB63}" type="slidenum">
              <a:rPr lang="es-ES" smtClean="0"/>
              <a:pPr/>
              <a:t>‹Nº›</a:t>
            </a:fld>
            <a:endParaRPr lang="es-ES" dirty="0"/>
          </a:p>
        </p:txBody>
      </p:sp>
    </p:spTree>
  </p:cSld>
  <p:clrMapOvr>
    <a:masterClrMapping/>
  </p:clrMapOvr>
  <p:transition spd="med" advClick="0" advTm="7422">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47B6755-986D-4E28-9A13-9686AD34F607}" type="datetimeFigureOut">
              <a:rPr lang="es-ES" smtClean="0"/>
              <a:pPr/>
              <a:t>29/12/2014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9E2CD0B2-CF82-47EE-96CB-EB4D0E9CDB63}" type="slidenum">
              <a:rPr lang="es-ES" smtClean="0"/>
              <a:pPr/>
              <a:t>‹Nº›</a:t>
            </a:fld>
            <a:endParaRPr lang="es-ES" dirty="0"/>
          </a:p>
        </p:txBody>
      </p:sp>
    </p:spTree>
  </p:cSld>
  <p:clrMapOvr>
    <a:masterClrMapping/>
  </p:clrMapOvr>
  <p:transition spd="med" advClick="0" advTm="7422">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D47B6755-986D-4E28-9A13-9686AD34F607}" type="datetimeFigureOut">
              <a:rPr lang="es-ES" smtClean="0"/>
              <a:pPr/>
              <a:t>29/12/2014</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9E2CD0B2-CF82-47EE-96CB-EB4D0E9CDB63}" type="slidenum">
              <a:rPr lang="es-ES" smtClean="0"/>
              <a:pPr/>
              <a:t>‹Nº›</a:t>
            </a:fld>
            <a:endParaRPr lang="es-ES" dirty="0"/>
          </a:p>
        </p:txBody>
      </p:sp>
    </p:spTree>
  </p:cSld>
  <p:clrMapOvr>
    <a:masterClrMapping/>
  </p:clrMapOvr>
  <p:transition spd="med" advClick="0" advTm="7422">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D47B6755-986D-4E28-9A13-9686AD34F607}" type="datetimeFigureOut">
              <a:rPr lang="es-ES" smtClean="0"/>
              <a:pPr/>
              <a:t>29/12/2014</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9E2CD0B2-CF82-47EE-96CB-EB4D0E9CDB63}" type="slidenum">
              <a:rPr lang="es-ES" smtClean="0"/>
              <a:pPr/>
              <a:t>‹Nº›</a:t>
            </a:fld>
            <a:endParaRPr lang="es-ES" dirty="0"/>
          </a:p>
        </p:txBody>
      </p:sp>
    </p:spTree>
  </p:cSld>
  <p:clrMapOvr>
    <a:masterClrMapping/>
  </p:clrMapOvr>
  <p:transition spd="med" advClick="0" advTm="7422">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D47B6755-986D-4E28-9A13-9686AD34F607}" type="datetimeFigureOut">
              <a:rPr lang="es-ES" smtClean="0"/>
              <a:pPr/>
              <a:t>29/12/2014</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9E2CD0B2-CF82-47EE-96CB-EB4D0E9CDB63}" type="slidenum">
              <a:rPr lang="es-ES" smtClean="0"/>
              <a:pPr/>
              <a:t>‹Nº›</a:t>
            </a:fld>
            <a:endParaRPr lang="es-ES" dirty="0"/>
          </a:p>
        </p:txBody>
      </p:sp>
    </p:spTree>
  </p:cSld>
  <p:clrMapOvr>
    <a:masterClrMapping/>
  </p:clrMapOvr>
  <p:transition spd="med" advClick="0" advTm="7422">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47B6755-986D-4E28-9A13-9686AD34F607}" type="datetimeFigureOut">
              <a:rPr lang="es-ES" smtClean="0"/>
              <a:pPr/>
              <a:t>29/12/2014</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9E2CD0B2-CF82-47EE-96CB-EB4D0E9CDB63}" type="slidenum">
              <a:rPr lang="es-ES" smtClean="0"/>
              <a:pPr/>
              <a:t>‹Nº›</a:t>
            </a:fld>
            <a:endParaRPr lang="es-ES" dirty="0"/>
          </a:p>
        </p:txBody>
      </p:sp>
    </p:spTree>
  </p:cSld>
  <p:clrMapOvr>
    <a:masterClrMapping/>
  </p:clrMapOvr>
  <p:transition spd="med" advClick="0" advTm="7422">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47B6755-986D-4E28-9A13-9686AD34F607}" type="datetimeFigureOut">
              <a:rPr lang="es-ES" smtClean="0"/>
              <a:pPr/>
              <a:t>29/12/2014</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9E2CD0B2-CF82-47EE-96CB-EB4D0E9CDB63}" type="slidenum">
              <a:rPr lang="es-ES" smtClean="0"/>
              <a:pPr/>
              <a:t>‹Nº›</a:t>
            </a:fld>
            <a:endParaRPr lang="es-ES" dirty="0"/>
          </a:p>
        </p:txBody>
      </p:sp>
    </p:spTree>
  </p:cSld>
  <p:clrMapOvr>
    <a:masterClrMapping/>
  </p:clrMapOvr>
  <p:transition spd="med" advClick="0" advTm="7422">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47B6755-986D-4E28-9A13-9686AD34F607}" type="datetimeFigureOut">
              <a:rPr lang="es-ES" smtClean="0"/>
              <a:pPr/>
              <a:t>29/12/2014</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9E2CD0B2-CF82-47EE-96CB-EB4D0E9CDB63}" type="slidenum">
              <a:rPr lang="es-ES" smtClean="0"/>
              <a:pPr/>
              <a:t>‹Nº›</a:t>
            </a:fld>
            <a:endParaRPr lang="es-ES" dirty="0"/>
          </a:p>
        </p:txBody>
      </p:sp>
    </p:spTree>
  </p:cSld>
  <p:clrMapOvr>
    <a:masterClrMapping/>
  </p:clrMapOvr>
  <p:transition spd="med" advClick="0" advTm="7422">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B6755-986D-4E28-9A13-9686AD34F607}" type="datetimeFigureOut">
              <a:rPr lang="es-ES" smtClean="0"/>
              <a:pPr/>
              <a:t>29/12/2014</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CD0B2-CF82-47EE-96CB-EB4D0E9CDB63}" type="slidenum">
              <a:rPr lang="es-ES" smtClean="0"/>
              <a:pPr/>
              <a:t>‹Nº›</a:t>
            </a:fld>
            <a:endParaRPr lang="es-E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advClick="0" advTm="7422">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980729"/>
            <a:ext cx="7772400" cy="2619722"/>
          </a:xfrm>
        </p:spPr>
        <p:style>
          <a:lnRef idx="1">
            <a:schemeClr val="accent2"/>
          </a:lnRef>
          <a:fillRef idx="2">
            <a:schemeClr val="accent2"/>
          </a:fillRef>
          <a:effectRef idx="1">
            <a:schemeClr val="accent2"/>
          </a:effectRef>
          <a:fontRef idx="minor">
            <a:schemeClr val="dk1"/>
          </a:fontRef>
        </p:style>
        <p:txBody>
          <a:bodyPr/>
          <a:lstStyle/>
          <a:p>
            <a:r>
              <a:rPr lang="es-ES" dirty="0" smtClean="0"/>
              <a:t>LAS PLAZAS DE BARAKALDO</a:t>
            </a:r>
            <a:endParaRPr lang="es-ES" dirty="0"/>
          </a:p>
        </p:txBody>
      </p:sp>
      <p:sp>
        <p:nvSpPr>
          <p:cNvPr id="3" name="2 Subtítulo"/>
          <p:cNvSpPr>
            <a:spLocks noGrp="1"/>
          </p:cNvSpPr>
          <p:nvPr>
            <p:ph type="subTitle" idx="1"/>
          </p:nvPr>
        </p:nvSpPr>
        <p:spPr>
          <a:xfrm>
            <a:off x="1259632" y="4509120"/>
            <a:ext cx="6400800" cy="1415008"/>
          </a:xfrm>
        </p:spPr>
        <p:style>
          <a:lnRef idx="1">
            <a:schemeClr val="accent5"/>
          </a:lnRef>
          <a:fillRef idx="2">
            <a:schemeClr val="accent5"/>
          </a:fillRef>
          <a:effectRef idx="1">
            <a:schemeClr val="accent5"/>
          </a:effectRef>
          <a:fontRef idx="minor">
            <a:schemeClr val="dk1"/>
          </a:fontRef>
        </p:style>
        <p:txBody>
          <a:bodyPr/>
          <a:lstStyle/>
          <a:p>
            <a:r>
              <a:rPr lang="es-ES" dirty="0" smtClean="0">
                <a:solidFill>
                  <a:schemeClr val="tx1"/>
                </a:solidFill>
              </a:rPr>
              <a:t>Sara Gómez Sainz</a:t>
            </a:r>
          </a:p>
          <a:p>
            <a:r>
              <a:rPr lang="es-ES" dirty="0" smtClean="0">
                <a:solidFill>
                  <a:schemeClr val="tx1"/>
                </a:solidFill>
              </a:rPr>
              <a:t>–Paúles 2010-</a:t>
            </a:r>
            <a:endParaRPr lang="es-ES" dirty="0">
              <a:solidFill>
                <a:schemeClr val="tx1"/>
              </a:solidFill>
            </a:endParaRPr>
          </a:p>
        </p:txBody>
      </p:sp>
    </p:spTree>
  </p:cSld>
  <p:clrMapOvr>
    <a:masterClrMapping/>
  </p:clrMapOvr>
  <p:transition spd="med" advClick="0" advTm="5000">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052736"/>
            <a:ext cx="3008313" cy="4752528"/>
          </a:xfrm>
        </p:spPr>
        <p:txBody>
          <a:bodyPr>
            <a:normAutofit fontScale="90000"/>
          </a:bodyPr>
          <a:lstStyle/>
          <a:p>
            <a:r>
              <a:rPr lang="es-ES" b="0" dirty="0" smtClean="0"/>
              <a:t>La Herriko Plaza está situada al final del paseo de Los Fueros.  En ella podemos encontrar el Ayuntamiento de Barakaldo  de estilo nórdico, detrás de un escenario preparado para espectáculos, con una gran torre en la que se puede ver un reloj. </a:t>
            </a:r>
            <a:br>
              <a:rPr lang="es-ES" b="0" dirty="0" smtClean="0"/>
            </a:br>
            <a:r>
              <a:rPr lang="es-ES" b="0" dirty="0" smtClean="0"/>
              <a:t>Al lado del Ayuntamiento hay unos columpios, junto con una escultura, “Samotracia” obra de Vicente Larrea.</a:t>
            </a:r>
            <a:r>
              <a:rPr lang="es-ES" dirty="0" smtClean="0"/>
              <a:t/>
            </a:r>
            <a:br>
              <a:rPr lang="es-ES" dirty="0" smtClean="0"/>
            </a:br>
            <a:endParaRPr lang="es-ES" dirty="0"/>
          </a:p>
        </p:txBody>
      </p:sp>
      <p:pic>
        <p:nvPicPr>
          <p:cNvPr id="9218" name="Picture 2" descr="C:\Documents and Settings\Sara\Escritorio\plazas\30042011023.JPG"/>
          <p:cNvPicPr>
            <a:picLocks noGrp="1" noChangeAspect="1" noChangeArrowheads="1"/>
          </p:cNvPicPr>
          <p:nvPr>
            <p:ph idx="1"/>
          </p:nvPr>
        </p:nvPicPr>
        <p:blipFill>
          <a:blip r:embed="rId2" cstate="print"/>
          <a:stretch>
            <a:fillRect/>
          </a:stretch>
        </p:blipFill>
        <p:spPr bwMode="auto">
          <a:xfrm>
            <a:off x="3575050" y="1761927"/>
            <a:ext cx="5111750" cy="2875359"/>
          </a:xfrm>
          <a:prstGeom prst="rect">
            <a:avLst/>
          </a:prstGeom>
          <a:noFill/>
        </p:spPr>
      </p:pic>
    </p:spTree>
  </p:cSld>
  <p:clrMapOvr>
    <a:masterClrMapping/>
  </p:clrMapOvr>
  <p:transition spd="med" advClick="0" advTm="7000">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Autofit/>
          </a:bodyPr>
          <a:lstStyle/>
          <a:p>
            <a:r>
              <a:rPr lang="es-ES" sz="3200" dirty="0" smtClean="0"/>
              <a:t>Cabe destacar la figura de un minero. Monumento de Lucas Alcalde, en honor a la industria.</a:t>
            </a:r>
            <a:endParaRPr lang="es-ES" sz="3200" dirty="0"/>
          </a:p>
        </p:txBody>
      </p:sp>
      <p:pic>
        <p:nvPicPr>
          <p:cNvPr id="10242" name="Picture 2" descr="C:\Documents and Settings\Sara\Escritorio\plazas\30042011034.JPG"/>
          <p:cNvPicPr>
            <a:picLocks noGrp="1" noChangeAspect="1" noChangeArrowheads="1"/>
          </p:cNvPicPr>
          <p:nvPr>
            <p:ph idx="1"/>
          </p:nvPr>
        </p:nvPicPr>
        <p:blipFill>
          <a:blip r:embed="rId2" cstate="print"/>
          <a:stretch>
            <a:fillRect/>
          </a:stretch>
        </p:blipFill>
        <p:spPr bwMode="auto">
          <a:xfrm>
            <a:off x="3275856" y="1916832"/>
            <a:ext cx="2545854" cy="4525963"/>
          </a:xfrm>
          <a:prstGeom prst="rect">
            <a:avLst/>
          </a:prstGeom>
          <a:noFill/>
        </p:spPr>
      </p:pic>
    </p:spTree>
  </p:cSld>
  <p:clrMapOvr>
    <a:masterClrMapping/>
  </p:clrMapOvr>
  <p:transition spd="med" advClick="0" advTm="4000">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67544" y="692696"/>
            <a:ext cx="8229600" cy="1143000"/>
          </a:xfrm>
        </p:spPr>
        <p:txBody>
          <a:bodyPr>
            <a:normAutofit fontScale="90000"/>
          </a:bodyPr>
          <a:lstStyle/>
          <a:p>
            <a:r>
              <a:rPr lang="es-ES" sz="2400" dirty="0" smtClean="0"/>
              <a:t>La plaza del pueblo se trata de una plaza lisa. Se encuentra al lado del Mercado y del Teatro Barakaldo. Está rodeada por viviendas más bien antiguas y al lado se encuentra el Boulevard, construido hace escasos años. </a:t>
            </a:r>
            <a:endParaRPr lang="es-ES" sz="2400" dirty="0"/>
          </a:p>
        </p:txBody>
      </p:sp>
      <p:pic>
        <p:nvPicPr>
          <p:cNvPr id="11267" name="Picture 3" descr="C:\Documents and Settings\Sara\Escritorio\plazas\30042011030.JPG"/>
          <p:cNvPicPr>
            <a:picLocks noGrp="1" noChangeAspect="1" noChangeArrowheads="1"/>
          </p:cNvPicPr>
          <p:nvPr>
            <p:ph sz="half" idx="1"/>
          </p:nvPr>
        </p:nvPicPr>
        <p:blipFill>
          <a:blip r:embed="rId2" cstate="print"/>
          <a:srcRect/>
          <a:stretch>
            <a:fillRect/>
          </a:stretch>
        </p:blipFill>
        <p:spPr bwMode="auto">
          <a:xfrm>
            <a:off x="323528" y="2564904"/>
            <a:ext cx="4038600" cy="3082206"/>
          </a:xfrm>
          <a:prstGeom prst="rect">
            <a:avLst/>
          </a:prstGeom>
          <a:noFill/>
        </p:spPr>
      </p:pic>
      <p:pic>
        <p:nvPicPr>
          <p:cNvPr id="11266" name="Picture 2" descr="C:\Documents and Settings\Sara\Escritorio\plazas\30042011024.JPG"/>
          <p:cNvPicPr>
            <a:picLocks noGrp="1" noChangeAspect="1" noChangeArrowheads="1"/>
          </p:cNvPicPr>
          <p:nvPr>
            <p:ph sz="half" idx="2"/>
          </p:nvPr>
        </p:nvPicPr>
        <p:blipFill>
          <a:blip r:embed="rId3" cstate="print"/>
          <a:srcRect/>
          <a:stretch>
            <a:fillRect/>
          </a:stretch>
        </p:blipFill>
        <p:spPr bwMode="auto">
          <a:xfrm>
            <a:off x="4644008" y="2564904"/>
            <a:ext cx="4038600" cy="3096344"/>
          </a:xfrm>
          <a:prstGeom prst="rect">
            <a:avLst/>
          </a:prstGeom>
          <a:noFill/>
        </p:spPr>
      </p:pic>
    </p:spTree>
  </p:cSld>
  <p:clrMapOvr>
    <a:masterClrMapping/>
  </p:clrMapOvr>
  <p:transition spd="med" advClick="0" advTm="7000">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764704"/>
            <a:ext cx="8229600" cy="1138138"/>
          </a:xfrm>
        </p:spPr>
        <p:txBody>
          <a:bodyPr>
            <a:noAutofit/>
          </a:bodyPr>
          <a:lstStyle/>
          <a:p>
            <a:r>
              <a:rPr lang="es-ES" sz="2800" dirty="0" smtClean="0"/>
              <a:t>Otros aspectos de interés son: la oficina de la BBK central, un kiosco, un punto para alquilar bicicletas, soportales, parking, comercios alrededor, baños públicos, etc.</a:t>
            </a:r>
            <a:endParaRPr lang="es-ES" sz="2800" dirty="0"/>
          </a:p>
        </p:txBody>
      </p:sp>
      <p:pic>
        <p:nvPicPr>
          <p:cNvPr id="12292" name="Picture 4" descr="C:\Documents and Settings\Sara\Escritorio\plazas\30042011035.JPG"/>
          <p:cNvPicPr>
            <a:picLocks noGrp="1" noChangeAspect="1" noChangeArrowheads="1"/>
          </p:cNvPicPr>
          <p:nvPr>
            <p:ph sz="half" idx="1"/>
          </p:nvPr>
        </p:nvPicPr>
        <p:blipFill>
          <a:blip r:embed="rId2" cstate="print"/>
          <a:stretch>
            <a:fillRect/>
          </a:stretch>
        </p:blipFill>
        <p:spPr bwMode="auto">
          <a:xfrm>
            <a:off x="467544" y="2996952"/>
            <a:ext cx="4038600" cy="2271713"/>
          </a:xfrm>
          <a:prstGeom prst="rect">
            <a:avLst/>
          </a:prstGeom>
          <a:noFill/>
        </p:spPr>
      </p:pic>
      <p:pic>
        <p:nvPicPr>
          <p:cNvPr id="12291" name="Picture 3" descr="C:\Documents and Settings\Sara\Escritorio\plazas\30042011038.JPG"/>
          <p:cNvPicPr>
            <a:picLocks noGrp="1" noChangeAspect="1" noChangeArrowheads="1"/>
          </p:cNvPicPr>
          <p:nvPr>
            <p:ph sz="half" idx="2"/>
          </p:nvPr>
        </p:nvPicPr>
        <p:blipFill>
          <a:blip r:embed="rId3" cstate="print"/>
          <a:stretch>
            <a:fillRect/>
          </a:stretch>
        </p:blipFill>
        <p:spPr bwMode="auto">
          <a:xfrm>
            <a:off x="4644008" y="3068960"/>
            <a:ext cx="4038600" cy="2271713"/>
          </a:xfrm>
          <a:prstGeom prst="rect">
            <a:avLst/>
          </a:prstGeom>
          <a:noFill/>
        </p:spPr>
      </p:pic>
    </p:spTree>
  </p:cSld>
  <p:clrMapOvr>
    <a:masterClrMapping/>
  </p:clrMapOvr>
  <p:transition spd="med" advClick="0" advTm="700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ES" dirty="0" smtClean="0">
                <a:solidFill>
                  <a:schemeClr val="accent1"/>
                </a:solidFill>
              </a:rPr>
              <a:t>Plaza de Bide Onera</a:t>
            </a:r>
            <a:endParaRPr lang="es-ES" dirty="0">
              <a:solidFill>
                <a:schemeClr val="accent1"/>
              </a:solidFill>
            </a:endParaRPr>
          </a:p>
        </p:txBody>
      </p:sp>
      <p:pic>
        <p:nvPicPr>
          <p:cNvPr id="13314" name="Picture 2" descr="C:\Documents and Settings\Sara\Escritorio\plazas\30042011053.JPG"/>
          <p:cNvPicPr>
            <a:picLocks noGrp="1" noChangeAspect="1" noChangeArrowheads="1"/>
          </p:cNvPicPr>
          <p:nvPr>
            <p:ph idx="1"/>
          </p:nvPr>
        </p:nvPicPr>
        <p:blipFill>
          <a:blip r:embed="rId2" cstate="print"/>
          <a:stretch>
            <a:fillRect/>
          </a:stretch>
        </p:blipFill>
        <p:spPr bwMode="auto">
          <a:xfrm>
            <a:off x="1936439" y="1600200"/>
            <a:ext cx="5271122" cy="4525963"/>
          </a:xfrm>
          <a:prstGeom prst="rect">
            <a:avLst/>
          </a:prstGeom>
          <a:noFill/>
        </p:spPr>
      </p:pic>
    </p:spTree>
  </p:cSld>
  <p:clrMapOvr>
    <a:masterClrMapping/>
  </p:clrMapOvr>
  <p:transition spd="med" advClick="0" advTm="3000">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67544" y="620688"/>
            <a:ext cx="8229600" cy="1143000"/>
          </a:xfrm>
        </p:spPr>
        <p:txBody>
          <a:bodyPr>
            <a:normAutofit fontScale="90000"/>
          </a:bodyPr>
          <a:lstStyle/>
          <a:p>
            <a:r>
              <a:rPr lang="es-ES" sz="2800" dirty="0" smtClean="0"/>
              <a:t>Está situada a principio del Paseo de Los Fueros, a la entrada de la autopista en Barakaldo. Dos edificios de interés que la acompañan son el Palacio de Justicia y La Cooperativa Bide </a:t>
            </a:r>
            <a:r>
              <a:rPr lang="es-ES" sz="2800" dirty="0"/>
              <a:t>O</a:t>
            </a:r>
            <a:r>
              <a:rPr lang="es-ES" sz="2800" dirty="0" smtClean="0"/>
              <a:t>nera(fundada en 1921) .</a:t>
            </a:r>
            <a:endParaRPr lang="es-ES" sz="2800" dirty="0"/>
          </a:p>
        </p:txBody>
      </p:sp>
      <p:pic>
        <p:nvPicPr>
          <p:cNvPr id="14338" name="Picture 2" descr="C:\Documents and Settings\Sara\Escritorio\plazas\30042011051.JPG"/>
          <p:cNvPicPr>
            <a:picLocks noGrp="1" noChangeAspect="1" noChangeArrowheads="1"/>
          </p:cNvPicPr>
          <p:nvPr>
            <p:ph sz="half" idx="1"/>
          </p:nvPr>
        </p:nvPicPr>
        <p:blipFill>
          <a:blip r:embed="rId2" cstate="print"/>
          <a:stretch>
            <a:fillRect/>
          </a:stretch>
        </p:blipFill>
        <p:spPr bwMode="auto">
          <a:xfrm>
            <a:off x="457200" y="2727325"/>
            <a:ext cx="4038600" cy="2271713"/>
          </a:xfrm>
          <a:prstGeom prst="rect">
            <a:avLst/>
          </a:prstGeom>
          <a:noFill/>
        </p:spPr>
      </p:pic>
      <p:pic>
        <p:nvPicPr>
          <p:cNvPr id="14339" name="Picture 3" descr="C:\Documents and Settings\Sara\Escritorio\plazas\30042011044.JPG"/>
          <p:cNvPicPr>
            <a:picLocks noGrp="1" noChangeAspect="1" noChangeArrowheads="1"/>
          </p:cNvPicPr>
          <p:nvPr>
            <p:ph sz="half" idx="2"/>
          </p:nvPr>
        </p:nvPicPr>
        <p:blipFill>
          <a:blip r:embed="rId3" cstate="print"/>
          <a:stretch>
            <a:fillRect/>
          </a:stretch>
        </p:blipFill>
        <p:spPr bwMode="auto">
          <a:xfrm>
            <a:off x="4648200" y="2727325"/>
            <a:ext cx="4038600" cy="2271713"/>
          </a:xfrm>
          <a:prstGeom prst="rect">
            <a:avLst/>
          </a:prstGeom>
          <a:noFill/>
        </p:spPr>
      </p:pic>
    </p:spTree>
  </p:cSld>
  <p:clrMapOvr>
    <a:masterClrMapping/>
  </p:clrMapOvr>
  <p:transition spd="med" advClick="0" advTm="7000">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Sara\Escritorio\plazas\30042011048.JPG"/>
          <p:cNvPicPr>
            <a:picLocks noGrp="1" noChangeAspect="1" noChangeArrowheads="1"/>
          </p:cNvPicPr>
          <p:nvPr>
            <p:ph idx="1"/>
          </p:nvPr>
        </p:nvPicPr>
        <p:blipFill>
          <a:blip r:embed="rId2" cstate="print"/>
          <a:stretch>
            <a:fillRect/>
          </a:stretch>
        </p:blipFill>
        <p:spPr bwMode="auto">
          <a:xfrm>
            <a:off x="4484737" y="273050"/>
            <a:ext cx="3292376" cy="5853113"/>
          </a:xfrm>
          <a:prstGeom prst="rect">
            <a:avLst/>
          </a:prstGeom>
          <a:noFill/>
        </p:spPr>
      </p:pic>
      <p:sp>
        <p:nvSpPr>
          <p:cNvPr id="7" name="6 Marcador de texto"/>
          <p:cNvSpPr>
            <a:spLocks noGrp="1"/>
          </p:cNvSpPr>
          <p:nvPr>
            <p:ph type="body" sz="half" idx="2"/>
          </p:nvPr>
        </p:nvSpPr>
        <p:spPr>
          <a:xfrm>
            <a:off x="611560" y="764704"/>
            <a:ext cx="3008313" cy="5328592"/>
          </a:xfrm>
        </p:spPr>
        <p:txBody>
          <a:bodyPr>
            <a:normAutofit fontScale="70000" lnSpcReduction="20000"/>
          </a:bodyPr>
          <a:lstStyle/>
          <a:p>
            <a:r>
              <a:rPr lang="es-ES" sz="2300" dirty="0" smtClean="0"/>
              <a:t>Lo más significativo de la plaza son los tres grandes tubos centrales. He aquí lo que representan:</a:t>
            </a:r>
          </a:p>
          <a:p>
            <a:r>
              <a:rPr lang="es-ES" sz="2300" dirty="0" smtClean="0"/>
              <a:t>Consta </a:t>
            </a:r>
            <a:r>
              <a:rPr lang="es-ES" sz="2300" dirty="0"/>
              <a:t>de tres cuerpos separados por dos metros de distancia entre </a:t>
            </a:r>
            <a:r>
              <a:rPr lang="es-ES" sz="2300" dirty="0" smtClean="0"/>
              <a:t>sí, </a:t>
            </a:r>
            <a:r>
              <a:rPr lang="es-ES" sz="2300" dirty="0"/>
              <a:t>el </a:t>
            </a:r>
            <a:r>
              <a:rPr lang="es-ES" sz="2300" dirty="0" smtClean="0"/>
              <a:t>diámetro de cada </a:t>
            </a:r>
            <a:r>
              <a:rPr lang="es-ES" sz="2300" dirty="0"/>
              <a:t>uno d ellos </a:t>
            </a:r>
            <a:r>
              <a:rPr lang="es-ES" sz="2300" dirty="0" smtClean="0"/>
              <a:t>tendrá </a:t>
            </a:r>
            <a:r>
              <a:rPr lang="es-ES" sz="2300" dirty="0"/>
              <a:t>1,5 </a:t>
            </a:r>
            <a:r>
              <a:rPr lang="es-ES" sz="2300" dirty="0" smtClean="0"/>
              <a:t>metros </a:t>
            </a:r>
            <a:r>
              <a:rPr lang="es-ES" sz="2300" dirty="0"/>
              <a:t>por una altura de </a:t>
            </a:r>
            <a:r>
              <a:rPr lang="es-ES" sz="2300" dirty="0" smtClean="0"/>
              <a:t>7,5. El material será </a:t>
            </a:r>
            <a:r>
              <a:rPr lang="es-ES" sz="2300" dirty="0"/>
              <a:t>de acero </a:t>
            </a:r>
            <a:r>
              <a:rPr lang="es-ES" sz="2300" dirty="0" smtClean="0"/>
              <a:t>corten, </a:t>
            </a:r>
            <a:r>
              <a:rPr lang="es-ES" sz="2300" dirty="0"/>
              <a:t>el material de las minas de la industria </a:t>
            </a:r>
            <a:r>
              <a:rPr lang="es-ES" sz="2300" dirty="0" smtClean="0"/>
              <a:t>metalúrgica que </a:t>
            </a:r>
            <a:r>
              <a:rPr lang="es-ES" sz="2300" dirty="0"/>
              <a:t>dio origen </a:t>
            </a:r>
            <a:r>
              <a:rPr lang="es-ES" sz="2300" dirty="0" smtClean="0"/>
              <a:t>a la creación </a:t>
            </a:r>
            <a:r>
              <a:rPr lang="es-ES" sz="2300" dirty="0"/>
              <a:t>de la materia sociedad </a:t>
            </a:r>
            <a:r>
              <a:rPr lang="es-ES" sz="2300" dirty="0" smtClean="0"/>
              <a:t>vasca </a:t>
            </a:r>
            <a:r>
              <a:rPr lang="es-ES" sz="2300" dirty="0"/>
              <a:t>a la entidad de un </a:t>
            </a:r>
            <a:r>
              <a:rPr lang="es-ES" sz="2300" dirty="0" smtClean="0"/>
              <a:t>país </a:t>
            </a:r>
            <a:r>
              <a:rPr lang="es-ES" sz="2300" dirty="0"/>
              <a:t>plural y </a:t>
            </a:r>
            <a:r>
              <a:rPr lang="es-ES" sz="2300" dirty="0" smtClean="0"/>
              <a:t>prospero.</a:t>
            </a:r>
            <a:endParaRPr lang="es-ES" sz="2300" dirty="0"/>
          </a:p>
          <a:p>
            <a:r>
              <a:rPr lang="es-ES" sz="2300" dirty="0" smtClean="0"/>
              <a:t>Las “chimeneas” poblarán </a:t>
            </a:r>
            <a:r>
              <a:rPr lang="es-ES" sz="2300" dirty="0"/>
              <a:t>el paisaje </a:t>
            </a:r>
            <a:r>
              <a:rPr lang="es-ES" sz="2300" dirty="0" smtClean="0"/>
              <a:t>d Euskadi </a:t>
            </a:r>
            <a:r>
              <a:rPr lang="es-ES" sz="2300" dirty="0"/>
              <a:t>en extensos </a:t>
            </a:r>
            <a:r>
              <a:rPr lang="es-ES" sz="2300" dirty="0" smtClean="0"/>
              <a:t>valles </a:t>
            </a:r>
            <a:r>
              <a:rPr lang="es-ES" sz="2300" dirty="0"/>
              <a:t>y junto a la </a:t>
            </a:r>
            <a:r>
              <a:rPr lang="es-ES" sz="2300" dirty="0" smtClean="0"/>
              <a:t>ría </a:t>
            </a:r>
            <a:r>
              <a:rPr lang="es-ES" sz="2300" dirty="0"/>
              <a:t>y los grandes </a:t>
            </a:r>
            <a:r>
              <a:rPr lang="es-ES" sz="2300" dirty="0" smtClean="0"/>
              <a:t>ríos . Las </a:t>
            </a:r>
            <a:r>
              <a:rPr lang="es-ES" sz="2300" dirty="0"/>
              <a:t>chimeneas </a:t>
            </a:r>
            <a:r>
              <a:rPr lang="es-ES" sz="2300" dirty="0" smtClean="0"/>
              <a:t>pertenecerán también </a:t>
            </a:r>
            <a:r>
              <a:rPr lang="es-ES" sz="2300" dirty="0"/>
              <a:t>a la memoria visual de una serie </a:t>
            </a:r>
            <a:r>
              <a:rPr lang="es-ES" sz="2300" dirty="0" smtClean="0"/>
              <a:t>de </a:t>
            </a:r>
            <a:r>
              <a:rPr lang="es-ES" sz="2300" dirty="0"/>
              <a:t>generaciones </a:t>
            </a:r>
            <a:r>
              <a:rPr lang="es-ES" sz="2300" dirty="0" smtClean="0"/>
              <a:t>que aquí viven, son </a:t>
            </a:r>
            <a:r>
              <a:rPr lang="es-ES" sz="2300" dirty="0"/>
              <a:t>parte de la </a:t>
            </a:r>
            <a:r>
              <a:rPr lang="es-ES" sz="2300" dirty="0" smtClean="0"/>
              <a:t>iconografía </a:t>
            </a:r>
            <a:r>
              <a:rPr lang="es-ES" sz="2300" dirty="0"/>
              <a:t>del arte vasco y de la </a:t>
            </a:r>
            <a:r>
              <a:rPr lang="es-ES" sz="2300" dirty="0" smtClean="0"/>
              <a:t>mía propia.</a:t>
            </a:r>
            <a:br>
              <a:rPr lang="es-ES" sz="2300" dirty="0" smtClean="0"/>
            </a:br>
            <a:r>
              <a:rPr lang="es-ES" sz="2300" dirty="0" smtClean="0"/>
              <a:t>Agustín Ibarrola, 2002</a:t>
            </a:r>
            <a:endParaRPr lang="es-ES" sz="2300" dirty="0"/>
          </a:p>
          <a:p>
            <a:endParaRPr lang="es-ES" dirty="0"/>
          </a:p>
        </p:txBody>
      </p:sp>
    </p:spTree>
  </p:cSld>
  <p:clrMapOvr>
    <a:masterClrMapping/>
  </p:clrMapOvr>
  <p:transition spd="med" advClick="0" advTm="8000">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691680" y="5301208"/>
            <a:ext cx="5486400" cy="566738"/>
          </a:xfrm>
        </p:spPr>
        <p:txBody>
          <a:bodyPr>
            <a:normAutofit fontScale="90000"/>
          </a:bodyPr>
          <a:lstStyle/>
          <a:p>
            <a:pPr algn="just"/>
            <a:r>
              <a:rPr lang="es-ES" b="0" dirty="0" smtClean="0"/>
              <a:t>En cuanto a la vegetación, vemos plantas típicas del paisaje tropical, como son las palmeras. Muy peculiar.</a:t>
            </a:r>
            <a:endParaRPr lang="es-ES" b="0" dirty="0"/>
          </a:p>
        </p:txBody>
      </p:sp>
      <p:pic>
        <p:nvPicPr>
          <p:cNvPr id="10" name="9 Marcador de posición de imagen" descr="30042011045.JPG"/>
          <p:cNvPicPr>
            <a:picLocks noGrp="1" noChangeAspect="1"/>
          </p:cNvPicPr>
          <p:nvPr>
            <p:ph type="pic" idx="1"/>
          </p:nvPr>
        </p:nvPicPr>
        <p:blipFill>
          <a:blip r:embed="rId2" cstate="print"/>
          <a:srcRect l="12500" r="12500"/>
          <a:stretch>
            <a:fillRect/>
          </a:stretch>
        </p:blipFill>
        <p:spPr>
          <a:xfrm>
            <a:off x="1763688" y="764704"/>
            <a:ext cx="5486400" cy="4114800"/>
          </a:xfrm>
        </p:spPr>
      </p:pic>
    </p:spTree>
  </p:cSld>
  <p:clrMapOvr>
    <a:masterClrMapping/>
  </p:clrMapOvr>
  <p:transition spd="med" advClick="0" advTm="5000">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67544" y="548680"/>
            <a:ext cx="8229600" cy="1143000"/>
          </a:xfrm>
        </p:spPr>
        <p:txBody>
          <a:bodyPr>
            <a:noAutofit/>
          </a:bodyPr>
          <a:lstStyle/>
          <a:p>
            <a:r>
              <a:rPr lang="es-ES" sz="2000" dirty="0" smtClean="0"/>
              <a:t>La plaza consta de: bancos que la rodean, un kiosco, un punto de información, una fuente para beber agua, dos bocas de metro al lado y un bar. Una de las carreteras que la rodean solamente puede ser circulada por autobuses, taxis y policía. En cuanto a las viviendas, algunas son antiguas a excepción de un bloque nuevo de edificios.</a:t>
            </a:r>
            <a:endParaRPr lang="es-ES" sz="2000" dirty="0"/>
          </a:p>
        </p:txBody>
      </p:sp>
      <p:pic>
        <p:nvPicPr>
          <p:cNvPr id="16387" name="Picture 3" descr="C:\Documents and Settings\Sara\Escritorio\plazas\30042011047.JPG"/>
          <p:cNvPicPr>
            <a:picLocks noGrp="1" noChangeAspect="1" noChangeArrowheads="1"/>
          </p:cNvPicPr>
          <p:nvPr>
            <p:ph sz="half" idx="1"/>
          </p:nvPr>
        </p:nvPicPr>
        <p:blipFill>
          <a:blip r:embed="rId2" cstate="print"/>
          <a:stretch>
            <a:fillRect/>
          </a:stretch>
        </p:blipFill>
        <p:spPr bwMode="auto">
          <a:xfrm>
            <a:off x="467544" y="2924944"/>
            <a:ext cx="4038600" cy="2271713"/>
          </a:xfrm>
          <a:prstGeom prst="rect">
            <a:avLst/>
          </a:prstGeom>
          <a:noFill/>
        </p:spPr>
      </p:pic>
      <p:pic>
        <p:nvPicPr>
          <p:cNvPr id="16386" name="Picture 2" descr="C:\Documents and Settings\Sara\Escritorio\plazas\30042011049.JPG"/>
          <p:cNvPicPr>
            <a:picLocks noGrp="1" noChangeAspect="1" noChangeArrowheads="1"/>
          </p:cNvPicPr>
          <p:nvPr>
            <p:ph sz="half" idx="2"/>
          </p:nvPr>
        </p:nvPicPr>
        <p:blipFill>
          <a:blip r:embed="rId3" cstate="print"/>
          <a:srcRect/>
          <a:stretch>
            <a:fillRect/>
          </a:stretch>
        </p:blipFill>
        <p:spPr bwMode="auto">
          <a:xfrm>
            <a:off x="5364088" y="2204864"/>
            <a:ext cx="2545854" cy="4093915"/>
          </a:xfrm>
          <a:prstGeom prst="rect">
            <a:avLst/>
          </a:prstGeom>
          <a:noFill/>
        </p:spPr>
      </p:pic>
    </p:spTree>
  </p:cSld>
  <p:clrMapOvr>
    <a:masterClrMapping/>
  </p:clrMapOvr>
  <p:transition spd="med" advClick="0" advTm="7000">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ES" dirty="0" smtClean="0">
                <a:solidFill>
                  <a:schemeClr val="accent1"/>
                </a:solidFill>
              </a:rPr>
              <a:t>Plaza de San Vicente</a:t>
            </a:r>
            <a:endParaRPr lang="es-ES" dirty="0">
              <a:solidFill>
                <a:schemeClr val="accent1"/>
              </a:solidFill>
            </a:endParaRPr>
          </a:p>
        </p:txBody>
      </p:sp>
      <p:pic>
        <p:nvPicPr>
          <p:cNvPr id="17410" name="Picture 2" descr="C:\Documents and Settings\Sara\Escritorio\plazas\300420112358[1].jpg"/>
          <p:cNvPicPr>
            <a:picLocks noGrp="1" noChangeAspect="1" noChangeArrowheads="1"/>
          </p:cNvPicPr>
          <p:nvPr>
            <p:ph idx="1"/>
          </p:nvPr>
        </p:nvPicPr>
        <p:blipFill>
          <a:blip r:embed="rId2" cstate="print"/>
          <a:stretch>
            <a:fillRect/>
          </a:stretch>
        </p:blipFill>
        <p:spPr bwMode="auto">
          <a:xfrm>
            <a:off x="3124200" y="2247741"/>
            <a:ext cx="2895600" cy="3230880"/>
          </a:xfrm>
          <a:prstGeom prst="rect">
            <a:avLst/>
          </a:prstGeom>
          <a:noFill/>
        </p:spPr>
      </p:pic>
    </p:spTree>
  </p:cSld>
  <p:clrMapOvr>
    <a:masterClrMapping/>
  </p:clrMapOvr>
  <p:transition spd="med" advClick="0" advTm="3000">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accent1"/>
                </a:solidFill>
              </a:rPr>
              <a:t>PLAZA DE RENFE</a:t>
            </a:r>
            <a:endParaRPr lang="es-ES" dirty="0">
              <a:solidFill>
                <a:schemeClr val="accent1"/>
              </a:solidFill>
            </a:endParaRPr>
          </a:p>
        </p:txBody>
      </p:sp>
      <p:pic>
        <p:nvPicPr>
          <p:cNvPr id="1026" name="Picture 2" descr="C:\Documents and Settings\Sara\Escritorio\plazas\DSCF1917.JPG"/>
          <p:cNvPicPr>
            <a:picLocks noGrp="1" noChangeAspect="1" noChangeArrowheads="1"/>
          </p:cNvPicPr>
          <p:nvPr>
            <p:ph idx="1"/>
          </p:nvPr>
        </p:nvPicPr>
        <p:blipFill>
          <a:blip r:embed="rId2" cstate="print"/>
          <a:srcRect/>
          <a:stretch>
            <a:fillRect/>
          </a:stretch>
        </p:blipFill>
        <p:spPr bwMode="auto">
          <a:xfrm>
            <a:off x="1403648" y="1412776"/>
            <a:ext cx="6367112" cy="4525963"/>
          </a:xfrm>
          <a:prstGeom prst="rect">
            <a:avLst/>
          </a:prstGeom>
          <a:noFill/>
        </p:spPr>
      </p:pic>
    </p:spTree>
  </p:cSld>
  <p:clrMapOvr>
    <a:masterClrMapping/>
  </p:clrMapOvr>
  <p:transition spd="med" advClick="0" advTm="5000">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2800" dirty="0" smtClean="0"/>
              <a:t>La plaza de San Vicente se encuentra junto a la Iglesia, al lado de la anteiglesia, del mercado de San Vicente, del servicio vasco de salud osakidetza y de </a:t>
            </a:r>
            <a:r>
              <a:rPr lang="es-ES" sz="2400" dirty="0" smtClean="0"/>
              <a:t>una fuente hecha en 1888. </a:t>
            </a:r>
            <a:endParaRPr lang="es-ES" sz="2800" dirty="0"/>
          </a:p>
        </p:txBody>
      </p:sp>
      <p:pic>
        <p:nvPicPr>
          <p:cNvPr id="18434" name="Picture 2" descr="C:\Documents and Settings\Sara\Escritorio\plazas\page.jpg"/>
          <p:cNvPicPr>
            <a:picLocks noGrp="1" noChangeAspect="1" noChangeArrowheads="1"/>
          </p:cNvPicPr>
          <p:nvPr>
            <p:ph idx="1"/>
          </p:nvPr>
        </p:nvPicPr>
        <p:blipFill>
          <a:blip r:embed="rId2" cstate="print"/>
          <a:srcRect/>
          <a:stretch>
            <a:fillRect/>
          </a:stretch>
        </p:blipFill>
        <p:spPr bwMode="auto">
          <a:xfrm>
            <a:off x="2195736" y="1772816"/>
            <a:ext cx="4680520" cy="4680520"/>
          </a:xfrm>
          <a:prstGeom prst="rect">
            <a:avLst/>
          </a:prstGeom>
          <a:noFill/>
        </p:spPr>
      </p:pic>
    </p:spTree>
  </p:cSld>
  <p:clrMapOvr>
    <a:masterClrMapping/>
  </p:clrMapOvr>
  <p:transition spd="med" advClick="0" advTm="6000">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2800" dirty="0" smtClean="0"/>
              <a:t>Es una plaza significativa ya que en ese mismo lugar estaba ubicado el primer ayuntamiento de Barakaldo en el año 1879</a:t>
            </a:r>
            <a:endParaRPr lang="es-ES" sz="2800" dirty="0"/>
          </a:p>
        </p:txBody>
      </p:sp>
      <p:pic>
        <p:nvPicPr>
          <p:cNvPr id="19458" name="Picture 2" descr="C:\Documents and Settings\Sara\Escritorio\plazas\DSCF1939.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ransition spd="med" advClick="0" advTm="5000">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2800" dirty="0" smtClean="0"/>
              <a:t>La plaza consta de: bancos, comercios, cervecera, parada de autobús, ONCE, columpios, jardín, arbustos…</a:t>
            </a:r>
            <a:endParaRPr lang="es-ES" sz="2800" dirty="0"/>
          </a:p>
        </p:txBody>
      </p:sp>
      <p:pic>
        <p:nvPicPr>
          <p:cNvPr id="20482" name="Picture 2" descr="C:\Documents and Settings\Sara\Escritorio\plazas\DSCF1942.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ransition spd="med" advClick="0" advTm="6000">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chemeClr val="accent1"/>
                </a:solidFill>
              </a:rPr>
              <a:t>PLAZA DE BEURKO</a:t>
            </a:r>
            <a:endParaRPr lang="es-ES" dirty="0">
              <a:solidFill>
                <a:schemeClr val="accent1"/>
              </a:solidFill>
            </a:endParaRPr>
          </a:p>
        </p:txBody>
      </p:sp>
      <p:pic>
        <p:nvPicPr>
          <p:cNvPr id="21506" name="Picture 2" descr="C:\Documents and Settings\Sara\Escritorio\plazas\DSCF1914.JPG"/>
          <p:cNvPicPr>
            <a:picLocks noGrp="1" noChangeAspect="1" noChangeArrowheads="1"/>
          </p:cNvPicPr>
          <p:nvPr>
            <p:ph idx="1"/>
          </p:nvPr>
        </p:nvPicPr>
        <p:blipFill>
          <a:blip r:embed="rId2" cstate="print"/>
          <a:stretch>
            <a:fillRect/>
          </a:stretch>
        </p:blipFill>
        <p:spPr bwMode="auto">
          <a:xfrm>
            <a:off x="2093378" y="1600200"/>
            <a:ext cx="4957243" cy="4525963"/>
          </a:xfrm>
          <a:prstGeom prst="rect">
            <a:avLst/>
          </a:prstGeom>
          <a:noFill/>
        </p:spPr>
      </p:pic>
    </p:spTree>
  </p:cSld>
  <p:clrMapOvr>
    <a:masterClrMapping/>
  </p:clrMapOvr>
  <p:transition spd="med" advClick="0" advTm="4000">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548680"/>
            <a:ext cx="8229600" cy="1143000"/>
          </a:xfrm>
        </p:spPr>
        <p:txBody>
          <a:bodyPr>
            <a:normAutofit fontScale="90000"/>
          </a:bodyPr>
          <a:lstStyle/>
          <a:p>
            <a:r>
              <a:rPr lang="es-ES" sz="2800" dirty="0" smtClean="0"/>
              <a:t>Es una de las plazas más nuevas de Barakaldo. Está situada al lado del colegio San Vicente de Paúl y del de </a:t>
            </a:r>
            <a:r>
              <a:rPr lang="es-ES" sz="2800" dirty="0" err="1" smtClean="0"/>
              <a:t>Beurko</a:t>
            </a:r>
            <a:r>
              <a:rPr lang="es-ES" sz="2800" dirty="0" smtClean="0"/>
              <a:t>, de la rotonda del olivo y junto a la parada de metro de Bagatza.</a:t>
            </a:r>
            <a:endParaRPr lang="es-ES" sz="2800" dirty="0"/>
          </a:p>
        </p:txBody>
      </p:sp>
      <p:pic>
        <p:nvPicPr>
          <p:cNvPr id="22530" name="Picture 2" descr="C:\Documents and Settings\Sara\Escritorio\plazas\DSCF1913.JPG"/>
          <p:cNvPicPr>
            <a:picLocks noGrp="1" noChangeAspect="1" noChangeArrowheads="1"/>
          </p:cNvPicPr>
          <p:nvPr>
            <p:ph idx="1"/>
          </p:nvPr>
        </p:nvPicPr>
        <p:blipFill>
          <a:blip r:embed="rId2" cstate="print"/>
          <a:stretch>
            <a:fillRect/>
          </a:stretch>
        </p:blipFill>
        <p:spPr bwMode="auto">
          <a:xfrm>
            <a:off x="1554691" y="1918965"/>
            <a:ext cx="5609597" cy="4207198"/>
          </a:xfrm>
          <a:prstGeom prst="rect">
            <a:avLst/>
          </a:prstGeom>
          <a:noFill/>
        </p:spPr>
      </p:pic>
    </p:spTree>
  </p:cSld>
  <p:clrMapOvr>
    <a:masterClrMapping/>
  </p:clrMapOvr>
  <p:transition spd="med" advClick="0" advTm="7000">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Sara\Escritorio\plazas\DSCF1904.JPG"/>
          <p:cNvPicPr>
            <a:picLocks noGrp="1" noChangeAspect="1" noChangeArrowheads="1"/>
          </p:cNvPicPr>
          <p:nvPr>
            <p:ph idx="1"/>
          </p:nvPr>
        </p:nvPicPr>
        <p:blipFill>
          <a:blip r:embed="rId2" cstate="print"/>
          <a:stretch>
            <a:fillRect/>
          </a:stretch>
        </p:blipFill>
        <p:spPr bwMode="auto">
          <a:xfrm>
            <a:off x="3575050" y="1282700"/>
            <a:ext cx="5111750" cy="3833813"/>
          </a:xfrm>
          <a:prstGeom prst="rect">
            <a:avLst/>
          </a:prstGeom>
          <a:noFill/>
        </p:spPr>
      </p:pic>
      <p:sp>
        <p:nvSpPr>
          <p:cNvPr id="6" name="5 Marcador de texto"/>
          <p:cNvSpPr>
            <a:spLocks noGrp="1"/>
          </p:cNvSpPr>
          <p:nvPr>
            <p:ph type="body" sz="half" idx="2"/>
          </p:nvPr>
        </p:nvSpPr>
        <p:spPr>
          <a:xfrm>
            <a:off x="395536" y="1052736"/>
            <a:ext cx="3008313" cy="4691063"/>
          </a:xfrm>
        </p:spPr>
        <p:txBody>
          <a:bodyPr>
            <a:normAutofit/>
          </a:bodyPr>
          <a:lstStyle/>
          <a:p>
            <a:r>
              <a:rPr lang="es-ES" sz="2000" dirty="0" smtClean="0"/>
              <a:t>Esta rodeada por bloques de edificios altos y construidos hace escasos años. En el interior del parque podemos encontrar: columpios, residencia, bancos, fuente, papeleras, boca de incendios, centro sanitario, restaurante, Caja Madrid, Asesoría Valle, Xupera, maquinas 24h de comida, farolas, etc.</a:t>
            </a:r>
            <a:endParaRPr lang="es-ES" sz="2000" dirty="0"/>
          </a:p>
        </p:txBody>
      </p:sp>
    </p:spTree>
  </p:cSld>
  <p:clrMapOvr>
    <a:masterClrMapping/>
  </p:clrMapOvr>
  <p:transition spd="med" advClick="0" advTm="7000">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2800" dirty="0" smtClean="0"/>
              <a:t>En cuanto a la vegetación destacan los arboles y las plantas, con un árbol central en el parque de abajo.</a:t>
            </a:r>
            <a:endParaRPr lang="es-ES" sz="2800" dirty="0"/>
          </a:p>
        </p:txBody>
      </p:sp>
      <p:pic>
        <p:nvPicPr>
          <p:cNvPr id="25602" name="Picture 2" descr="C:\Documents and Settings\Sara\Escritorio\plazas\DSCF1910.JPG"/>
          <p:cNvPicPr>
            <a:picLocks noGrp="1" noChangeAspect="1" noChangeArrowheads="1"/>
          </p:cNvPicPr>
          <p:nvPr>
            <p:ph sz="half" idx="1"/>
          </p:nvPr>
        </p:nvPicPr>
        <p:blipFill>
          <a:blip r:embed="rId2" cstate="print"/>
          <a:stretch>
            <a:fillRect/>
          </a:stretch>
        </p:blipFill>
        <p:spPr bwMode="auto">
          <a:xfrm>
            <a:off x="457200" y="2348706"/>
            <a:ext cx="4038600" cy="3028950"/>
          </a:xfrm>
          <a:prstGeom prst="rect">
            <a:avLst/>
          </a:prstGeom>
          <a:noFill/>
        </p:spPr>
      </p:pic>
      <p:pic>
        <p:nvPicPr>
          <p:cNvPr id="25603" name="Picture 3" descr="C:\Documents and Settings\Sara\Escritorio\plazas\DSCF1915.JPG"/>
          <p:cNvPicPr>
            <a:picLocks noGrp="1" noChangeAspect="1" noChangeArrowheads="1"/>
          </p:cNvPicPr>
          <p:nvPr>
            <p:ph sz="half" idx="2"/>
          </p:nvPr>
        </p:nvPicPr>
        <p:blipFill>
          <a:blip r:embed="rId3" cstate="print"/>
          <a:stretch>
            <a:fillRect/>
          </a:stretch>
        </p:blipFill>
        <p:spPr bwMode="auto">
          <a:xfrm>
            <a:off x="4648200" y="2348706"/>
            <a:ext cx="4038600" cy="3028950"/>
          </a:xfrm>
          <a:prstGeom prst="rect">
            <a:avLst/>
          </a:prstGeom>
          <a:noFill/>
        </p:spPr>
      </p:pic>
    </p:spTree>
  </p:cSld>
  <p:clrMapOvr>
    <a:masterClrMapping/>
  </p:clrMapOvr>
  <p:transition spd="med" advClick="0" advTm="5000">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204864"/>
            <a:ext cx="8229600" cy="1143000"/>
          </a:xfrm>
        </p:spPr>
        <p:txBody>
          <a:bodyPr>
            <a:normAutofit/>
          </a:bodyPr>
          <a:lstStyle/>
          <a:p>
            <a:r>
              <a:rPr lang="es-ES" sz="5400" dirty="0" smtClean="0"/>
              <a:t>FIN</a:t>
            </a:r>
            <a:endParaRPr lang="es-ES" sz="5400" dirty="0"/>
          </a:p>
        </p:txBody>
      </p:sp>
      <p:sp>
        <p:nvSpPr>
          <p:cNvPr id="4" name="3 Marcador de contenido"/>
          <p:cNvSpPr>
            <a:spLocks noGrp="1"/>
          </p:cNvSpPr>
          <p:nvPr>
            <p:ph sz="half" idx="2"/>
          </p:nvPr>
        </p:nvSpPr>
        <p:spPr>
          <a:xfrm>
            <a:off x="1259632" y="4581128"/>
            <a:ext cx="6480720" cy="896963"/>
          </a:xfrm>
        </p:spPr>
        <p:txBody>
          <a:bodyPr>
            <a:normAutofit/>
          </a:bodyPr>
          <a:lstStyle/>
          <a:p>
            <a:pPr marL="0" indent="0" algn="ctr">
              <a:buNone/>
            </a:pPr>
            <a:r>
              <a:rPr lang="es-ES" sz="2000" dirty="0" smtClean="0"/>
              <a:t>Revisado por Mitxel </a:t>
            </a:r>
            <a:r>
              <a:rPr lang="es-ES" sz="2000" dirty="0" err="1" smtClean="0"/>
              <a:t>Olabuenaga</a:t>
            </a:r>
            <a:endParaRPr lang="es-ES" sz="2000" dirty="0"/>
          </a:p>
        </p:txBody>
      </p:sp>
    </p:spTree>
    <p:extLst>
      <p:ext uri="{BB962C8B-B14F-4D97-AF65-F5344CB8AC3E}">
        <p14:creationId xmlns:p14="http://schemas.microsoft.com/office/powerpoint/2010/main" val="2577895423"/>
      </p:ext>
    </p:extLst>
  </p:cSld>
  <p:clrMapOvr>
    <a:masterClrMapping/>
  </p:clrMapOvr>
  <p:transition spd="med" advClick="0" advTm="3000">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Sara\Escritorio\plazas\DSCF1918.JPG"/>
          <p:cNvPicPr>
            <a:picLocks noGrp="1" noChangeAspect="1" noChangeArrowheads="1"/>
          </p:cNvPicPr>
          <p:nvPr>
            <p:ph idx="1"/>
          </p:nvPr>
        </p:nvPicPr>
        <p:blipFill>
          <a:blip r:embed="rId4" cstate="print"/>
          <a:stretch>
            <a:fillRect/>
          </a:stretch>
        </p:blipFill>
        <p:spPr bwMode="auto">
          <a:xfrm>
            <a:off x="3575050" y="1681696"/>
            <a:ext cx="5111750" cy="3035821"/>
          </a:xfrm>
          <a:prstGeom prst="rect">
            <a:avLst/>
          </a:prstGeom>
          <a:noFill/>
        </p:spPr>
      </p:pic>
      <p:sp>
        <p:nvSpPr>
          <p:cNvPr id="6" name="5 Marcador de texto"/>
          <p:cNvSpPr>
            <a:spLocks noGrp="1"/>
          </p:cNvSpPr>
          <p:nvPr>
            <p:ph type="body" sz="half" idx="2"/>
          </p:nvPr>
        </p:nvSpPr>
        <p:spPr>
          <a:xfrm>
            <a:off x="467544" y="1196752"/>
            <a:ext cx="3008313" cy="4691063"/>
          </a:xfrm>
        </p:spPr>
        <p:txBody>
          <a:bodyPr/>
          <a:lstStyle/>
          <a:p>
            <a:r>
              <a:rPr lang="es-ES" sz="2400" dirty="0" smtClean="0"/>
              <a:t>Situada junto a la estación de Renfe y  el campo de fútbol del Barakaldo.</a:t>
            </a:r>
          </a:p>
          <a:p>
            <a:endParaRPr lang="es-ES" sz="2400" dirty="0" smtClean="0"/>
          </a:p>
          <a:p>
            <a:r>
              <a:rPr lang="es-ES" sz="2400" dirty="0" smtClean="0"/>
              <a:t>Esta plaza constituye un homenaje a la industria que se desarrolló en esos terrenos durante más de un siglo.</a:t>
            </a:r>
          </a:p>
          <a:p>
            <a:endParaRPr lang="es-ES" dirty="0" smtClean="0"/>
          </a:p>
        </p:txBody>
      </p:sp>
      <p:pic>
        <p:nvPicPr>
          <p:cNvPr id="2" name="02 - Pista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med" advClick="0" advTm="7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57200" y="548680"/>
            <a:ext cx="8147248" cy="868958"/>
          </a:xfrm>
        </p:spPr>
        <p:txBody>
          <a:bodyPr>
            <a:normAutofit fontScale="90000"/>
          </a:bodyPr>
          <a:lstStyle/>
          <a:p>
            <a:r>
              <a:rPr lang="es-ES" sz="3100" dirty="0" smtClean="0"/>
              <a:t>Es una plaza cuadrada rodeada de 7 bloques de viviendas bastante nuevas de unos 6 pisos aproximadamente. Pertenece al “Plan Urban” de Barakaldo.</a:t>
            </a:r>
            <a:endParaRPr lang="es-ES" sz="3100" dirty="0"/>
          </a:p>
        </p:txBody>
      </p:sp>
      <p:pic>
        <p:nvPicPr>
          <p:cNvPr id="3075" name="Picture 3" descr="C:\Documents and Settings\Sara\Escritorio\plazas\DSCF1926.JPG"/>
          <p:cNvPicPr>
            <a:picLocks noGrp="1" noChangeAspect="1" noChangeArrowheads="1"/>
          </p:cNvPicPr>
          <p:nvPr>
            <p:ph idx="1"/>
          </p:nvPr>
        </p:nvPicPr>
        <p:blipFill>
          <a:blip r:embed="rId2" cstate="print"/>
          <a:stretch>
            <a:fillRect/>
          </a:stretch>
        </p:blipFill>
        <p:spPr bwMode="auto">
          <a:xfrm>
            <a:off x="1619672" y="2348880"/>
            <a:ext cx="5376597" cy="4032448"/>
          </a:xfrm>
          <a:prstGeom prst="rect">
            <a:avLst/>
          </a:prstGeom>
          <a:noFill/>
        </p:spPr>
      </p:pic>
    </p:spTree>
  </p:cSld>
  <p:clrMapOvr>
    <a:masterClrMapping/>
  </p:clrMapOvr>
  <p:transition spd="med" advClick="0" advTm="7000">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fontScale="90000"/>
          </a:bodyPr>
          <a:lstStyle/>
          <a:p>
            <a:r>
              <a:rPr lang="es-ES" dirty="0" smtClean="0"/>
              <a:t>Como vemos, tiene varios jardines, árboles y arbustos.</a:t>
            </a:r>
            <a:endParaRPr lang="es-ES" dirty="0"/>
          </a:p>
        </p:txBody>
      </p:sp>
      <p:pic>
        <p:nvPicPr>
          <p:cNvPr id="10" name="9 Marcador de contenido" descr="DSCF1930.JPG"/>
          <p:cNvPicPr>
            <a:picLocks noGrp="1" noChangeAspect="1"/>
          </p:cNvPicPr>
          <p:nvPr>
            <p:ph sz="half" idx="1"/>
          </p:nvPr>
        </p:nvPicPr>
        <p:blipFill>
          <a:blip r:embed="rId2" cstate="print"/>
          <a:stretch>
            <a:fillRect/>
          </a:stretch>
        </p:blipFill>
        <p:spPr>
          <a:xfrm>
            <a:off x="457200" y="2348706"/>
            <a:ext cx="4038600" cy="3028950"/>
          </a:xfrm>
        </p:spPr>
      </p:pic>
      <p:pic>
        <p:nvPicPr>
          <p:cNvPr id="4099" name="Picture 3" descr="C:\Documents and Settings\Sara\Escritorio\plazas\DSCF1927.JPG"/>
          <p:cNvPicPr>
            <a:picLocks noGrp="1" noChangeAspect="1" noChangeArrowheads="1"/>
          </p:cNvPicPr>
          <p:nvPr>
            <p:ph sz="half" idx="2"/>
          </p:nvPr>
        </p:nvPicPr>
        <p:blipFill>
          <a:blip r:embed="rId3" cstate="print"/>
          <a:stretch>
            <a:fillRect/>
          </a:stretch>
        </p:blipFill>
        <p:spPr bwMode="auto">
          <a:xfrm>
            <a:off x="4648200" y="2348706"/>
            <a:ext cx="4038600" cy="3028950"/>
          </a:xfrm>
          <a:prstGeom prst="rect">
            <a:avLst/>
          </a:prstGeom>
          <a:noFill/>
        </p:spPr>
      </p:pic>
    </p:spTree>
  </p:cSld>
  <p:clrMapOvr>
    <a:masterClrMapping/>
  </p:clrMapOvr>
  <p:transition spd="med" advClick="0" advTm="5000">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s-ES" dirty="0" smtClean="0"/>
              <a:t>Fuente de la plaza de Desierto</a:t>
            </a:r>
            <a:endParaRPr lang="es-ES" dirty="0"/>
          </a:p>
        </p:txBody>
      </p:sp>
      <p:pic>
        <p:nvPicPr>
          <p:cNvPr id="5122" name="Picture 2" descr="C:\Documents and Settings\Sara\Escritorio\plazas\DSCF1934.JPG"/>
          <p:cNvPicPr>
            <a:picLocks noGrp="1" noChangeAspect="1" noChangeArrowheads="1"/>
          </p:cNvPicPr>
          <p:nvPr>
            <p:ph idx="1"/>
          </p:nvPr>
        </p:nvPicPr>
        <p:blipFill>
          <a:blip r:embed="rId2" cstate="print"/>
          <a:srcRect/>
          <a:stretch>
            <a:fillRect/>
          </a:stretch>
        </p:blipFill>
        <p:spPr bwMode="auto">
          <a:xfrm>
            <a:off x="1554691" y="1918965"/>
            <a:ext cx="5609597" cy="4207198"/>
          </a:xfrm>
          <a:prstGeom prst="rect">
            <a:avLst/>
          </a:prstGeom>
          <a:noFill/>
        </p:spPr>
      </p:pic>
    </p:spTree>
  </p:cSld>
  <p:clrMapOvr>
    <a:masterClrMapping/>
  </p:clrMapOvr>
  <p:transition spd="med" advClick="0" advTm="7422">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2700" dirty="0" smtClean="0"/>
              <a:t>Como cosas curiosas diremos que tiene un sistema de alcantarillado peculiar con agujeros redondos en el suelo. También tiene alumbrado en el suelo y un gran foco central.</a:t>
            </a:r>
            <a:endParaRPr lang="es-ES" sz="2700" dirty="0"/>
          </a:p>
        </p:txBody>
      </p:sp>
      <p:pic>
        <p:nvPicPr>
          <p:cNvPr id="6146" name="Picture 2" descr="C:\Documents and Settings\Sara\Escritorio\plazas\DSCF1926.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transition spd="med" advClick="0" advTm="7000">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Sara\Escritorio\plazas\DSCF1924.JPG"/>
          <p:cNvPicPr>
            <a:picLocks noGrp="1" noChangeAspect="1" noChangeArrowheads="1"/>
          </p:cNvPicPr>
          <p:nvPr>
            <p:ph idx="1"/>
          </p:nvPr>
        </p:nvPicPr>
        <p:blipFill>
          <a:blip r:embed="rId2" cstate="print"/>
          <a:stretch>
            <a:fillRect/>
          </a:stretch>
        </p:blipFill>
        <p:spPr bwMode="auto">
          <a:xfrm>
            <a:off x="3575050" y="1282700"/>
            <a:ext cx="5111750" cy="3833813"/>
          </a:xfrm>
          <a:prstGeom prst="rect">
            <a:avLst/>
          </a:prstGeom>
          <a:noFill/>
        </p:spPr>
      </p:pic>
      <p:sp>
        <p:nvSpPr>
          <p:cNvPr id="6" name="5 Marcador de texto"/>
          <p:cNvSpPr>
            <a:spLocks noGrp="1"/>
          </p:cNvSpPr>
          <p:nvPr>
            <p:ph type="body" sz="half" idx="2"/>
          </p:nvPr>
        </p:nvSpPr>
        <p:spPr>
          <a:xfrm>
            <a:off x="467544" y="836712"/>
            <a:ext cx="3168352" cy="4691063"/>
          </a:xfrm>
        </p:spPr>
        <p:txBody>
          <a:bodyPr>
            <a:noAutofit/>
          </a:bodyPr>
          <a:lstStyle/>
          <a:p>
            <a:r>
              <a:rPr lang="es-ES" sz="2400" dirty="0" smtClean="0"/>
              <a:t>Entre otros aspectos interesantes podríamos destacar: el Centro de Salud Osakidetza, bares a su alrededor, una tienda de golosinas, BBK, Caixa…</a:t>
            </a:r>
          </a:p>
          <a:p>
            <a:endParaRPr lang="es-ES" sz="2400" dirty="0"/>
          </a:p>
          <a:p>
            <a:r>
              <a:rPr lang="es-ES" sz="2400" dirty="0" smtClean="0"/>
              <a:t>Dentro del parque podemos observar: bancos, soportales, farolas, papeleras, columpios, fuente para beber agua…</a:t>
            </a:r>
            <a:endParaRPr lang="es-ES" sz="2400" dirty="0"/>
          </a:p>
        </p:txBody>
      </p:sp>
    </p:spTree>
  </p:cSld>
  <p:clrMapOvr>
    <a:masterClrMapping/>
  </p:clrMapOvr>
  <p:transition spd="med" advClick="0" advTm="7000">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ES" dirty="0" smtClean="0">
                <a:solidFill>
                  <a:schemeClr val="accent1"/>
                </a:solidFill>
              </a:rPr>
              <a:t>HERRIKO PLAZA</a:t>
            </a:r>
            <a:endParaRPr lang="es-ES" dirty="0">
              <a:solidFill>
                <a:schemeClr val="accent1"/>
              </a:solidFill>
            </a:endParaRPr>
          </a:p>
        </p:txBody>
      </p:sp>
      <p:pic>
        <p:nvPicPr>
          <p:cNvPr id="8194" name="Picture 2" descr="C:\Documents and Settings\Sara\Escritorio\plazas\30042011019.JPG"/>
          <p:cNvPicPr>
            <a:picLocks noGrp="1" noChangeAspect="1" noChangeArrowheads="1"/>
          </p:cNvPicPr>
          <p:nvPr>
            <p:ph idx="1"/>
          </p:nvPr>
        </p:nvPicPr>
        <p:blipFill>
          <a:blip r:embed="rId2" cstate="print"/>
          <a:stretch>
            <a:fillRect/>
          </a:stretch>
        </p:blipFill>
        <p:spPr bwMode="auto">
          <a:xfrm>
            <a:off x="548922" y="1600200"/>
            <a:ext cx="8046156" cy="4525963"/>
          </a:xfrm>
          <a:prstGeom prst="rect">
            <a:avLst/>
          </a:prstGeom>
          <a:noFill/>
        </p:spPr>
      </p:pic>
    </p:spTree>
  </p:cSld>
  <p:clrMapOvr>
    <a:masterClrMapping/>
  </p:clrMapOvr>
  <p:transition spd="med" advClick="0" advTm="4000">
    <p:dissolve/>
  </p:transition>
  <p:timing>
    <p:tnLst>
      <p:par>
        <p:cTn id="1" dur="indefinite" restart="never" nodeType="tmRoot"/>
      </p:par>
    </p:tnLst>
  </p:timing>
</p:sld>
</file>

<file path=ppt/theme/theme1.xml><?xml version="1.0" encoding="utf-8"?>
<a:theme xmlns:a="http://schemas.openxmlformats.org/drawingml/2006/main" name="Tema de Office">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384</TotalTime>
  <Words>799</Words>
  <Application>Microsoft Office PowerPoint</Application>
  <PresentationFormat>Presentación en pantalla (4:3)</PresentationFormat>
  <Paragraphs>36</Paragraphs>
  <Slides>27</Slides>
  <Notes>0</Notes>
  <HiddenSlides>0</HiddenSlides>
  <MMClips>1</MMClips>
  <ScaleCrop>false</ScaleCrop>
  <HeadingPairs>
    <vt:vector size="4" baseType="variant">
      <vt:variant>
        <vt:lpstr>Tema</vt:lpstr>
      </vt:variant>
      <vt:variant>
        <vt:i4>1</vt:i4>
      </vt:variant>
      <vt:variant>
        <vt:lpstr>Títulos de diapositiva</vt:lpstr>
      </vt:variant>
      <vt:variant>
        <vt:i4>27</vt:i4>
      </vt:variant>
    </vt:vector>
  </HeadingPairs>
  <TitlesOfParts>
    <vt:vector size="28" baseType="lpstr">
      <vt:lpstr>Tema de Office</vt:lpstr>
      <vt:lpstr>LAS PLAZAS DE BARAKALDO</vt:lpstr>
      <vt:lpstr>PLAZA DE RENFE</vt:lpstr>
      <vt:lpstr>Presentación de PowerPoint</vt:lpstr>
      <vt:lpstr>Es una plaza cuadrada rodeada de 7 bloques de viviendas bastante nuevas de unos 6 pisos aproximadamente. Pertenece al “Plan Urban” de Barakaldo.</vt:lpstr>
      <vt:lpstr>Como vemos, tiene varios jardines, árboles y arbustos.</vt:lpstr>
      <vt:lpstr>Fuente de la plaza de Desierto</vt:lpstr>
      <vt:lpstr>Como cosas curiosas diremos que tiene un sistema de alcantarillado peculiar con agujeros redondos en el suelo. También tiene alumbrado en el suelo y un gran foco central.</vt:lpstr>
      <vt:lpstr>Presentación de PowerPoint</vt:lpstr>
      <vt:lpstr>HERRIKO PLAZA</vt:lpstr>
      <vt:lpstr>La Herriko Plaza está situada al final del paseo de Los Fueros.  En ella podemos encontrar el Ayuntamiento de Barakaldo  de estilo nórdico, detrás de un escenario preparado para espectáculos, con una gran torre en la que se puede ver un reloj.  Al lado del Ayuntamiento hay unos columpios, junto con una escultura, “Samotracia” obra de Vicente Larrea. </vt:lpstr>
      <vt:lpstr>Cabe destacar la figura de un minero. Monumento de Lucas Alcalde, en honor a la industria.</vt:lpstr>
      <vt:lpstr>La plaza del pueblo se trata de una plaza lisa. Se encuentra al lado del Mercado y del Teatro Barakaldo. Está rodeada por viviendas más bien antiguas y al lado se encuentra el Boulevard, construido hace escasos años. </vt:lpstr>
      <vt:lpstr>Otros aspectos de interés son: la oficina de la BBK central, un kiosco, un punto para alquilar bicicletas, soportales, parking, comercios alrededor, baños públicos, etc.</vt:lpstr>
      <vt:lpstr>Plaza de Bide Onera</vt:lpstr>
      <vt:lpstr>Está situada a principio del Paseo de Los Fueros, a la entrada de la autopista en Barakaldo. Dos edificios de interés que la acompañan son el Palacio de Justicia y La Cooperativa Bide Onera(fundada en 1921) .</vt:lpstr>
      <vt:lpstr>Presentación de PowerPoint</vt:lpstr>
      <vt:lpstr>En cuanto a la vegetación, vemos plantas típicas del paisaje tropical, como son las palmeras. Muy peculiar.</vt:lpstr>
      <vt:lpstr>La plaza consta de: bancos que la rodean, un kiosco, un punto de información, una fuente para beber agua, dos bocas de metro al lado y un bar. Una de las carreteras que la rodean solamente puede ser circulada por autobuses, taxis y policía. En cuanto a las viviendas, algunas son antiguas a excepción de un bloque nuevo de edificios.</vt:lpstr>
      <vt:lpstr>Plaza de San Vicente</vt:lpstr>
      <vt:lpstr>La plaza de San Vicente se encuentra junto a la Iglesia, al lado de la anteiglesia, del mercado de San Vicente, del servicio vasco de salud osakidetza y de una fuente hecha en 1888. </vt:lpstr>
      <vt:lpstr>Es una plaza significativa ya que en ese mismo lugar estaba ubicado el primer ayuntamiento de Barakaldo en el año 1879</vt:lpstr>
      <vt:lpstr>La plaza consta de: bancos, comercios, cervecera, parada de autobús, ONCE, columpios, jardín, arbustos…</vt:lpstr>
      <vt:lpstr>PLAZA DE BEURKO</vt:lpstr>
      <vt:lpstr>Es una de las plazas más nuevas de Barakaldo. Está situada al lado del colegio San Vicente de Paúl y del de Beurko, de la rotonda del olivo y junto a la parada de metro de Bagatza.</vt:lpstr>
      <vt:lpstr>Presentación de PowerPoint</vt:lpstr>
      <vt:lpstr>En cuanto a la vegetación destacan los arboles y las plantas, con un árbol central en el parque de abajo.</vt:lpstr>
      <vt:lpstr>FIN</vt:lpstr>
    </vt:vector>
  </TitlesOfParts>
  <Company>sara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PLAZAS DE BARAKALDO</dc:title>
  <dc:creator>sara</dc:creator>
  <cp:lastModifiedBy>Mitxel</cp:lastModifiedBy>
  <cp:revision>40</cp:revision>
  <dcterms:created xsi:type="dcterms:W3CDTF">2011-05-01T16:09:00Z</dcterms:created>
  <dcterms:modified xsi:type="dcterms:W3CDTF">2014-12-29T19:12:36Z</dcterms:modified>
</cp:coreProperties>
</file>