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7BA"/>
    <a:srgbClr val="A2A963"/>
    <a:srgbClr val="FAF9CF"/>
    <a:srgbClr val="F2F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567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64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050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526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53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46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02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055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910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03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89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D4D9-CC64-4D1F-8F0B-1AF61F338C02}" type="datetimeFigureOut">
              <a:rPr lang="es-ES" smtClean="0"/>
              <a:t>06/11/2014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904AB-61A2-4FE3-8EDB-280841B9555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71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" y="0"/>
            <a:ext cx="9124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2736304" cy="694928"/>
          </a:xfrm>
        </p:spPr>
        <p:txBody>
          <a:bodyPr>
            <a:normAutofit lnSpcReduction="10000"/>
          </a:bodyPr>
          <a:lstStyle/>
          <a:p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Aimar Rico Ruiz</a:t>
            </a:r>
          </a:p>
          <a:p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Paúles 2010</a:t>
            </a: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04" y="0"/>
            <a:ext cx="1243211" cy="177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" y="0"/>
            <a:ext cx="819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00" y="1844824"/>
            <a:ext cx="91338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PLAZAS DE BARAKALDO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2" name="copia de musica celta - medieval and renaissance mins - danzas medieval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54827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4572006" cy="354827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8274"/>
            <a:ext cx="4572000" cy="330972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548274"/>
            <a:ext cx="4572006" cy="331491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106454" y="796642"/>
            <a:ext cx="315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 </a:t>
            </a:r>
            <a:r>
              <a:rPr lang="es-ES" sz="2000" dirty="0" smtClean="0">
                <a:latin typeface="Garamond" pitchFamily="18" charset="0"/>
              </a:rPr>
              <a:t>- ANTIGUA - </a:t>
            </a:r>
            <a:endParaRPr lang="es-ES" sz="2000" dirty="0">
              <a:latin typeface="Garamond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484040" y="22292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atin typeface="Garamond" pitchFamily="18" charset="0"/>
              </a:rPr>
              <a:t>Plaza El Desierto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2" name="1 Pergamino vertical"/>
          <p:cNvSpPr/>
          <p:nvPr/>
        </p:nvSpPr>
        <p:spPr>
          <a:xfrm>
            <a:off x="107504" y="1196752"/>
            <a:ext cx="9036496" cy="5544616"/>
          </a:xfrm>
          <a:prstGeom prst="verticalScroll">
            <a:avLst/>
          </a:prstGeom>
          <a:solidFill>
            <a:srgbClr val="F8F7BA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2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La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plaza El Desierto, también llamada de RENFE, por estar (en el siglo XX y ahora) justo detrás de la actual estación de Adif, por donde transitaba el ferrocarril Bilbao-Santurtzi y, actualmente, los trenes de cercanías de Renfe Operadora. Hasta 1930 no existió ningún paso subterráneo que uniese la calle Murrieta y esta </a:t>
            </a:r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plaza,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por lo que había que cruzar las vías. También recibió el nombre de «Plaza de Abajo» y «Plaza de Vilallonga». 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En 1908, en esta plaza se podía localizar las Oficinas Generales de Altos Hornos de Vizcaya (AHV), una de las mayores empresas industriales del país.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Al lado de la estación se ubicaba el antiguo colegio de San Vicente de Paúl.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Actualmente la plaza no tiene ningún parecido.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7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3000">
        <p14:honeycomb/>
      </p:transition>
    </mc:Choice>
    <mc:Fallback>
      <p:transition spd="slow" advClick="0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0"/>
            <a:ext cx="3632269" cy="272420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01" y="4043889"/>
            <a:ext cx="3063789" cy="285293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21" y="-1"/>
            <a:ext cx="1877279" cy="148523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0"/>
            <a:ext cx="3635896" cy="299967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90" y="3356993"/>
            <a:ext cx="3462411" cy="353688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21" y="1485230"/>
            <a:ext cx="1875836" cy="187176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1" y="2996952"/>
            <a:ext cx="2637531" cy="386104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90" y="2724202"/>
            <a:ext cx="1586574" cy="632791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299034" y="59023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atin typeface="Garamond" pitchFamily="18" charset="0"/>
              </a:rPr>
              <a:t>Plaza de El Desierto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662079" y="55247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Garamond" pitchFamily="18" charset="0"/>
              </a:rPr>
              <a:t>- ACTUAL -</a:t>
            </a:r>
            <a:endParaRPr lang="es-ES" dirty="0">
              <a:latin typeface="Garamond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26" y="2731677"/>
            <a:ext cx="3075564" cy="1624827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611002" y="893976"/>
            <a:ext cx="7776864" cy="59093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latin typeface="Garamond" pitchFamily="18" charset="0"/>
              </a:rPr>
              <a:t>Emplazamiento: </a:t>
            </a:r>
            <a:r>
              <a:rPr lang="es-ES" dirty="0" smtClean="0">
                <a:latin typeface="Garamond" pitchFamily="18" charset="0"/>
              </a:rPr>
              <a:t>en la periferia de la ciudad, en el Urban-Galindo.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Forma: </a:t>
            </a:r>
            <a:r>
              <a:rPr lang="es-ES" dirty="0" smtClean="0">
                <a:latin typeface="Garamond" pitchFamily="18" charset="0"/>
              </a:rPr>
              <a:t>cuadrada tirando a rectangular, con múltiples salidas entre los soportales.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Construcciones importantes: </a:t>
            </a:r>
            <a:r>
              <a:rPr lang="es-ES" dirty="0">
                <a:latin typeface="Garamond" pitchFamily="18" charset="0"/>
              </a:rPr>
              <a:t>l</a:t>
            </a:r>
            <a:r>
              <a:rPr lang="es-ES" dirty="0" smtClean="0">
                <a:latin typeface="Garamond" pitchFamily="18" charset="0"/>
              </a:rPr>
              <a:t>a estación de tren, lo demás es reciente.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Alrededores: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Estación de tren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Edificio Ilgner</a:t>
            </a:r>
            <a:r>
              <a:rPr lang="es-ES" dirty="0">
                <a:latin typeface="Garamond" pitchFamily="18" charset="0"/>
              </a:rPr>
              <a:t>, </a:t>
            </a:r>
            <a:r>
              <a:rPr lang="es-ES" dirty="0" smtClean="0">
                <a:latin typeface="Garamond" pitchFamily="18" charset="0"/>
              </a:rPr>
              <a:t>edificio </a:t>
            </a:r>
            <a:r>
              <a:rPr lang="es-ES" dirty="0">
                <a:latin typeface="Garamond" pitchFamily="18" charset="0"/>
              </a:rPr>
              <a:t>de transformación eléctrica construido en 1926 que servía a las instalaciones de </a:t>
            </a:r>
            <a:r>
              <a:rPr lang="es-ES" dirty="0" smtClean="0">
                <a:latin typeface="Garamond" pitchFamily="18" charset="0"/>
              </a:rPr>
              <a:t>AHV</a:t>
            </a:r>
            <a:r>
              <a:rPr lang="es-ES" dirty="0">
                <a:latin typeface="Garamond" pitchFamily="18" charset="0"/>
              </a:rPr>
              <a:t>, ahora sede del CEDEMI (Centro de Desarrollo Empresarial de la Margen Izquierda</a:t>
            </a:r>
            <a:r>
              <a:rPr lang="es-ES" dirty="0" smtClean="0">
                <a:latin typeface="Garamond" pitchFamily="18" charset="0"/>
              </a:rPr>
              <a:t>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Casco histórico de Barakaldo.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Campo de fútbol Lasesarre.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Puente Rontegi.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Viviendas: </a:t>
            </a:r>
            <a:r>
              <a:rPr lang="es-ES" dirty="0" smtClean="0">
                <a:latin typeface="Garamond" pitchFamily="18" charset="0"/>
              </a:rPr>
              <a:t>modernas, con pocos años, de 6 pisos.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Comercio: </a:t>
            </a:r>
            <a:r>
              <a:rPr lang="es-ES" dirty="0" smtClean="0">
                <a:latin typeface="Garamond" pitchFamily="18" charset="0"/>
              </a:rPr>
              <a:t>bares, alguna entidad bancaria, un ambulatorio de Osakidetza</a:t>
            </a:r>
            <a:r>
              <a:rPr lang="es-ES" dirty="0">
                <a:latin typeface="Garamond" pitchFamily="18" charset="0"/>
              </a:rPr>
              <a:t> </a:t>
            </a:r>
            <a:r>
              <a:rPr lang="es-ES" dirty="0" smtClean="0">
                <a:latin typeface="Garamond" pitchFamily="18" charset="0"/>
              </a:rPr>
              <a:t>y alguna tienda aislada.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Transporte público: </a:t>
            </a:r>
            <a:r>
              <a:rPr lang="es-ES" dirty="0" smtClean="0">
                <a:latin typeface="Garamond" pitchFamily="18" charset="0"/>
              </a:rPr>
              <a:t>Renfe Cercanías, Bizkaibus (parada la Estación).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Otros: </a:t>
            </a:r>
            <a:r>
              <a:rPr lang="es-ES" dirty="0" smtClean="0">
                <a:latin typeface="Garamond" pitchFamily="18" charset="0"/>
              </a:rPr>
              <a:t>hay un parque infantil y recogida </a:t>
            </a:r>
            <a:r>
              <a:rPr lang="es-ES" dirty="0">
                <a:latin typeface="Garamond" pitchFamily="18" charset="0"/>
              </a:rPr>
              <a:t>neumática de </a:t>
            </a:r>
            <a:r>
              <a:rPr lang="es-ES" dirty="0" smtClean="0">
                <a:latin typeface="Garamond" pitchFamily="18" charset="0"/>
              </a:rPr>
              <a:t>basura.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Jardines: </a:t>
            </a:r>
            <a:r>
              <a:rPr lang="es-ES" dirty="0" smtClean="0">
                <a:latin typeface="Garamond" pitchFamily="18" charset="0"/>
              </a:rPr>
              <a:t>toda la plaza es un jardín. Con raras cuestas que acaban en mirador y barandillas en forma de tubo (caracteriza a AHV), hay árboles, flores y arbustos. También existen fuentes que forman unos arroyos (con fondo de piedra) que terminan en pequeñas piscinas. La plaza está dividida en cuatro jardines que son iguales entre ellos.</a:t>
            </a:r>
          </a:p>
        </p:txBody>
      </p:sp>
    </p:spTree>
    <p:extLst>
      <p:ext uri="{BB962C8B-B14F-4D97-AF65-F5344CB8AC3E}">
        <p14:creationId xmlns:p14="http://schemas.microsoft.com/office/powerpoint/2010/main" val="363503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5000">
        <p:blinds dir="vert"/>
      </p:transition>
    </mc:Choice>
    <mc:Fallback>
      <p:transition spd="slow" advClick="0" advTm="4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5" y="0"/>
            <a:ext cx="9180715" cy="687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33048" y="1030084"/>
            <a:ext cx="5256584" cy="3046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Garamond" pitchFamily="18" charset="0"/>
              </a:rPr>
              <a:t>Las fotos antiguas las he obtenido de diferentes webs de Internet.</a:t>
            </a:r>
          </a:p>
          <a:p>
            <a:pPr algn="just"/>
            <a:r>
              <a:rPr lang="es-ES" sz="2400" dirty="0" smtClean="0">
                <a:latin typeface="Garamond" pitchFamily="18" charset="0"/>
              </a:rPr>
              <a:t>Las fotos actuales las he sacado esta Semana Santa junto con Sergio Piñeiro y Asier Balbás.</a:t>
            </a:r>
          </a:p>
          <a:p>
            <a:pPr algn="just"/>
            <a:r>
              <a:rPr lang="es-ES" sz="2400" dirty="0" smtClean="0">
                <a:latin typeface="Garamond" pitchFamily="18" charset="0"/>
              </a:rPr>
              <a:t>La información de las plazas antiguas las he obtenido </a:t>
            </a:r>
            <a:r>
              <a:rPr lang="es-ES" sz="2400" smtClean="0">
                <a:latin typeface="Garamond" pitchFamily="18" charset="0"/>
              </a:rPr>
              <a:t>de www.ezagutubarakaldo.net </a:t>
            </a:r>
            <a:r>
              <a:rPr lang="es-ES" sz="2400" dirty="0" smtClean="0">
                <a:latin typeface="Garamond" pitchFamily="18" charset="0"/>
              </a:rPr>
              <a:t>y pie de fotos.</a:t>
            </a:r>
            <a:endParaRPr lang="es-ES" sz="2400" dirty="0"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915816" y="4542329"/>
            <a:ext cx="29523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Garamond" pitchFamily="18" charset="0"/>
              </a:rPr>
              <a:t>FIN</a:t>
            </a:r>
            <a:endParaRPr lang="es-ES" sz="3200" dirty="0">
              <a:latin typeface="Garamond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43608" y="5373216"/>
            <a:ext cx="69127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Garamond" pitchFamily="18" charset="0"/>
              </a:rPr>
              <a:t>Revisado por Mitxel </a:t>
            </a:r>
            <a:r>
              <a:rPr lang="es-ES" dirty="0" err="1" smtClean="0">
                <a:latin typeface="Garamond" pitchFamily="18" charset="0"/>
              </a:rPr>
              <a:t>Olabuenaga</a:t>
            </a:r>
            <a:endParaRPr lang="es-E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7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5000">
        <p14:glitter pattern="hexagon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54" y="0"/>
            <a:ext cx="5415992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22064" cy="3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Garamond" pitchFamily="18" charset="0"/>
              </a:rPr>
              <a:t>Plaza de San Vicente</a:t>
            </a:r>
            <a:endParaRPr lang="es-ES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5"/>
            <a:ext cx="5220072" cy="3212976"/>
          </a:xfrm>
        </p:spPr>
      </p:pic>
      <p:sp>
        <p:nvSpPr>
          <p:cNvPr id="9" name="8 CuadroTexto"/>
          <p:cNvSpPr txBox="1"/>
          <p:nvPr/>
        </p:nvSpPr>
        <p:spPr>
          <a:xfrm>
            <a:off x="2996253" y="908720"/>
            <a:ext cx="315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Garamond" pitchFamily="18" charset="0"/>
              </a:rPr>
              <a:t>- ANTIGUA - </a:t>
            </a:r>
            <a:endParaRPr lang="es-ES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2 Pergamino vertical"/>
          <p:cNvSpPr/>
          <p:nvPr/>
        </p:nvSpPr>
        <p:spPr>
          <a:xfrm>
            <a:off x="107504" y="1442608"/>
            <a:ext cx="8928992" cy="5200545"/>
          </a:xfrm>
          <a:prstGeom prst="verticalScroll">
            <a:avLst/>
          </a:prstGeom>
          <a:solidFill>
            <a:srgbClr val="F8F7BA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8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marL="92075" algn="just">
              <a:tabLst>
                <a:tab pos="7443788" algn="l"/>
              </a:tabLst>
            </a:pPr>
            <a:r>
              <a:rPr lang="es-ES" sz="2800" dirty="0" smtClean="0">
                <a:solidFill>
                  <a:schemeClr val="tx1"/>
                </a:solidFill>
                <a:latin typeface="Garamond" pitchFamily="18" charset="0"/>
              </a:rPr>
              <a:t>La </a:t>
            </a:r>
            <a:r>
              <a:rPr lang="es-ES" sz="2800" dirty="0">
                <a:solidFill>
                  <a:schemeClr val="tx1"/>
                </a:solidFill>
                <a:latin typeface="Garamond" pitchFamily="18" charset="0"/>
              </a:rPr>
              <a:t>plaza ha destacado por ser el origen de la </a:t>
            </a:r>
            <a:r>
              <a:rPr lang="es-ES" sz="2800" dirty="0" smtClean="0">
                <a:solidFill>
                  <a:schemeClr val="tx1"/>
                </a:solidFill>
                <a:latin typeface="Garamond" pitchFamily="18" charset="0"/>
              </a:rPr>
              <a:t>ciudad </a:t>
            </a:r>
            <a:r>
              <a:rPr lang="es-ES" sz="2800" dirty="0">
                <a:solidFill>
                  <a:schemeClr val="tx1"/>
                </a:solidFill>
                <a:latin typeface="Garamond" pitchFamily="18" charset="0"/>
              </a:rPr>
              <a:t>de Barakaldo. En ella, desde al menos 1322, hay una iglesia: la «iglesia matriz», edificada en el siglo XII y reedificada en el año 1622, siendo de estilo gótico-clasicista con torres renacentistas. Por otro lado, destaca el </a:t>
            </a:r>
            <a:r>
              <a:rPr lang="es-ES" sz="2800" dirty="0" smtClean="0">
                <a:solidFill>
                  <a:schemeClr val="tx1"/>
                </a:solidFill>
                <a:latin typeface="Garamond" pitchFamily="18" charset="0"/>
              </a:rPr>
              <a:t>Ayuntamiento </a:t>
            </a:r>
            <a:r>
              <a:rPr lang="es-ES" sz="2800" dirty="0">
                <a:solidFill>
                  <a:schemeClr val="tx1"/>
                </a:solidFill>
                <a:latin typeface="Garamond" pitchFamily="18" charset="0"/>
              </a:rPr>
              <a:t>que fue edificado en la plaza en 1879. Por último, la existencia de una fuente que en un principio estaba situada al lado del cementerio </a:t>
            </a:r>
            <a:r>
              <a:rPr lang="es-ES" sz="2800" dirty="0" smtClean="0">
                <a:solidFill>
                  <a:schemeClr val="tx1"/>
                </a:solidFill>
                <a:latin typeface="Garamond" pitchFamily="18" charset="0"/>
              </a:rPr>
              <a:t>(éste </a:t>
            </a:r>
            <a:r>
              <a:rPr lang="es-ES" sz="2800" dirty="0">
                <a:solidFill>
                  <a:schemeClr val="tx1"/>
                </a:solidFill>
                <a:latin typeface="Garamond" pitchFamily="18" charset="0"/>
              </a:rPr>
              <a:t>estaba detrás de la iglesia).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297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2000">
        <p:dissolve/>
      </p:transition>
    </mc:Choice>
    <mc:Fallback>
      <p:transition spd="slow" advClick="0" advTm="3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11" y="3421936"/>
            <a:ext cx="2926493" cy="346245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12" y="0"/>
            <a:ext cx="2926492" cy="3421936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8142"/>
            <a:ext cx="3628003" cy="3413794"/>
          </a:xfrm>
        </p:spPr>
      </p:pic>
      <p:sp>
        <p:nvSpPr>
          <p:cNvPr id="5" name="4 CuadroTexto"/>
          <p:cNvSpPr txBox="1"/>
          <p:nvPr/>
        </p:nvSpPr>
        <p:spPr>
          <a:xfrm>
            <a:off x="3582628" y="86807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Garamond" pitchFamily="18" charset="0"/>
              </a:rPr>
              <a:t>- ACTUAL -</a:t>
            </a:r>
            <a:endParaRPr lang="es-ES" dirty="0">
              <a:latin typeface="Garamond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1612" cy="3429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581612" cy="3429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21936"/>
            <a:ext cx="3642251" cy="346245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46" y="-1"/>
            <a:ext cx="789553" cy="105273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072" cy="486054"/>
          </a:xfrm>
          <a:prstGeom prst="rect">
            <a:avLst/>
          </a:prstGeom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Garamond" pitchFamily="18" charset="0"/>
              </a:rPr>
              <a:t>Plaza de San Vicente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33187" y="1465907"/>
            <a:ext cx="7416824" cy="5078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latin typeface="Garamond" pitchFamily="18" charset="0"/>
              </a:rPr>
              <a:t>Emplazamiento: </a:t>
            </a:r>
            <a:r>
              <a:rPr lang="es-ES" dirty="0" smtClean="0">
                <a:latin typeface="Garamond" pitchFamily="18" charset="0"/>
              </a:rPr>
              <a:t>situado en lo alto de una pequeña colina, está rodeado por los barrios de Arteagabeitia, Bagatza y el centro moderno de Barakaldo (Monumento - los Fueros).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Forma: </a:t>
            </a:r>
            <a:r>
              <a:rPr lang="es-ES" dirty="0" smtClean="0">
                <a:latin typeface="Garamond" pitchFamily="18" charset="0"/>
              </a:rPr>
              <a:t>rectangular, con cinco salidas, peatonal, exceptuando una carretera.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Construcciones importantes: </a:t>
            </a:r>
            <a:r>
              <a:rPr lang="es-ES" dirty="0" smtClean="0">
                <a:latin typeface="Garamond" pitchFamily="18" charset="0"/>
              </a:rPr>
              <a:t>la iglesia y la fuente.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Alrededores: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Parque de San Vicente, que perteneció a AHV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Cementerio de Barakaldo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La Ciudad Deportiva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El parque botánico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La casa de cultura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Viviendas: </a:t>
            </a:r>
            <a:r>
              <a:rPr lang="es-ES" dirty="0" smtClean="0">
                <a:latin typeface="Garamond" pitchFamily="18" charset="0"/>
              </a:rPr>
              <a:t>la mayoría de ellas con fachada de ladrillo y de 7 pisos.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Comercio: </a:t>
            </a:r>
            <a:r>
              <a:rPr lang="es-ES" dirty="0" smtClean="0">
                <a:latin typeface="Garamond" pitchFamily="18" charset="0"/>
              </a:rPr>
              <a:t>la mayoría son bares pero también hay un cajero, varias tiendas de ropa, administración de lotería.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Transporte público: </a:t>
            </a:r>
            <a:r>
              <a:rPr lang="es-ES" dirty="0" smtClean="0">
                <a:latin typeface="Garamond" pitchFamily="18" charset="0"/>
              </a:rPr>
              <a:t>Bizkaibus y Kbus.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Otros: </a:t>
            </a:r>
            <a:r>
              <a:rPr lang="es-ES" dirty="0" smtClean="0">
                <a:latin typeface="Garamond" pitchFamily="18" charset="0"/>
              </a:rPr>
              <a:t>hay un parque </a:t>
            </a:r>
            <a:r>
              <a:rPr lang="es-ES" dirty="0">
                <a:latin typeface="Garamond" pitchFamily="18" charset="0"/>
              </a:rPr>
              <a:t>infantil cerca y no hay </a:t>
            </a:r>
            <a:r>
              <a:rPr lang="es-ES" dirty="0" smtClean="0">
                <a:latin typeface="Garamond" pitchFamily="18" charset="0"/>
              </a:rPr>
              <a:t>recogida </a:t>
            </a:r>
            <a:r>
              <a:rPr lang="es-ES" dirty="0">
                <a:latin typeface="Garamond" pitchFamily="18" charset="0"/>
              </a:rPr>
              <a:t>neumática de </a:t>
            </a:r>
            <a:r>
              <a:rPr lang="es-ES" dirty="0" smtClean="0">
                <a:latin typeface="Garamond" pitchFamily="18" charset="0"/>
              </a:rPr>
              <a:t>basura.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Jardines: </a:t>
            </a:r>
            <a:r>
              <a:rPr lang="es-ES" dirty="0" smtClean="0">
                <a:latin typeface="Garamond" pitchFamily="18" charset="0"/>
              </a:rPr>
              <a:t>pequeños jardines que tienen arbustos, rosales, flores y árboles. Destacan  tres árboles viejos y la no presencia del antiguo chopo.</a:t>
            </a:r>
            <a:endParaRPr lang="es-E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5000">
        <p:checker/>
      </p:transition>
    </mc:Choice>
    <mc:Fallback>
      <p:transition spd="slow" advClick="0" advTm="4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01008"/>
            <a:ext cx="4211960" cy="3356992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59785"/>
            <a:ext cx="4932039" cy="349352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32"/>
            <a:ext cx="4932039" cy="34997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"/>
            <a:ext cx="4211959" cy="349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Garamond" pitchFamily="18" charset="0"/>
              </a:rPr>
              <a:t>Plaza de los Fueros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15816" y="1094832"/>
            <a:ext cx="315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latin typeface="Garamond" pitchFamily="18" charset="0"/>
              </a:rPr>
              <a:t>- ANTIGUA - </a:t>
            </a:r>
            <a:endParaRPr lang="es-ES" sz="2000" dirty="0">
              <a:latin typeface="Garamond" pitchFamily="18" charset="0"/>
            </a:endParaRPr>
          </a:p>
        </p:txBody>
      </p:sp>
      <p:sp>
        <p:nvSpPr>
          <p:cNvPr id="7" name="6 Pergamino vertical"/>
          <p:cNvSpPr/>
          <p:nvPr/>
        </p:nvSpPr>
        <p:spPr>
          <a:xfrm>
            <a:off x="683568" y="1494942"/>
            <a:ext cx="8208912" cy="5112568"/>
          </a:xfrm>
          <a:prstGeom prst="verticalScroll">
            <a:avLst/>
          </a:prstGeom>
          <a:solidFill>
            <a:srgbClr val="F8F7BA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2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endParaRPr lang="es-ES" sz="2200" dirty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r>
              <a:rPr lang="es-ES" sz="2200" dirty="0" smtClean="0">
                <a:solidFill>
                  <a:schemeClr val="tx1"/>
                </a:solidFill>
                <a:latin typeface="Garamond" pitchFamily="18" charset="0"/>
              </a:rPr>
              <a:t>También </a:t>
            </a:r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llamada Herriko Plaza</a:t>
            </a:r>
            <a:r>
              <a:rPr lang="es-ES" sz="2200" dirty="0" smtClean="0">
                <a:solidFill>
                  <a:schemeClr val="tx1"/>
                </a:solidFill>
                <a:latin typeface="Garamond" pitchFamily="18" charset="0"/>
              </a:rPr>
              <a:t>.</a:t>
            </a:r>
          </a:p>
          <a:p>
            <a:pPr algn="just"/>
            <a:r>
              <a:rPr lang="es-ES" sz="2200" dirty="0" smtClean="0">
                <a:solidFill>
                  <a:schemeClr val="tx1"/>
                </a:solidFill>
                <a:latin typeface="Garamond" pitchFamily="18" charset="0"/>
              </a:rPr>
              <a:t>En el </a:t>
            </a:r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solar que actualmente ocupa la BBK, se alzaba la Casa del Pueblo, sede de los </a:t>
            </a:r>
            <a:r>
              <a:rPr lang="es-ES" sz="2200" dirty="0" smtClean="0">
                <a:solidFill>
                  <a:schemeClr val="tx1"/>
                </a:solidFill>
                <a:latin typeface="Garamond" pitchFamily="18" charset="0"/>
              </a:rPr>
              <a:t>socialistas; </a:t>
            </a:r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llama la atención en la imagen su fachada con aires de Ateneo (1925).</a:t>
            </a:r>
          </a:p>
          <a:p>
            <a:pPr algn="just"/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En 1929, se construye la Caja de Ahorros y se aprecia el </a:t>
            </a:r>
            <a:r>
              <a:rPr lang="es-ES" sz="2200" dirty="0" smtClean="0">
                <a:solidFill>
                  <a:schemeClr val="tx1"/>
                </a:solidFill>
                <a:latin typeface="Garamond" pitchFamily="18" charset="0"/>
              </a:rPr>
              <a:t>quiosco </a:t>
            </a:r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de la plaza.</a:t>
            </a:r>
          </a:p>
          <a:p>
            <a:pPr algn="just"/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En 1954 cayó una de las mayores nevadas del siglo en Barakaldo.</a:t>
            </a:r>
          </a:p>
          <a:p>
            <a:pPr algn="just"/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Sobre los años 60 se edifica el ayuntamiento actual unos metros más atrás del antiguo (imagen de arriba a la derecha).</a:t>
            </a:r>
          </a:p>
          <a:p>
            <a:pPr algn="just"/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A finales de los años 60 se finaliza la remodelación de la plaza. El resultado fue la «Rana» (abajo a la derecha).</a:t>
            </a:r>
          </a:p>
          <a:p>
            <a:pPr algn="just"/>
            <a:r>
              <a:rPr lang="es-ES" sz="2200" dirty="0">
                <a:solidFill>
                  <a:schemeClr val="tx1"/>
                </a:solidFill>
                <a:latin typeface="Garamond" pitchFamily="18" charset="0"/>
              </a:rPr>
              <a:t>En 1980 tuvo lugar la última gran nevada.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530774"/>
      </p:ext>
    </p:extLst>
  </p:cSld>
  <p:clrMapOvr>
    <a:masterClrMapping/>
  </p:clrMapOvr>
  <p:transition spd="slow" advClick="0" advTm="3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3678154" cy="275861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7" y="-49696"/>
            <a:ext cx="3515883" cy="275861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1" y="-49696"/>
            <a:ext cx="2106234" cy="2758616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484040" y="3410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Garamond" pitchFamily="18" charset="0"/>
              </a:rPr>
              <a:t>Plaza de los Fueros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26885" y="114494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Garamond" pitchFamily="18" charset="0"/>
              </a:rPr>
              <a:t>- ACTUAL -</a:t>
            </a:r>
            <a:endParaRPr lang="es-ES" dirty="0">
              <a:latin typeface="Garamond" pitchFamily="18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90" y="2708920"/>
            <a:ext cx="3111810" cy="414908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3136"/>
            <a:ext cx="3044366" cy="220992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919"/>
            <a:ext cx="3203849" cy="2240868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67" y="4703478"/>
            <a:ext cx="3255825" cy="215957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67" y="2708920"/>
            <a:ext cx="3255825" cy="2240867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758533" y="1628800"/>
            <a:ext cx="7704856" cy="4801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latin typeface="Garamond" pitchFamily="18" charset="0"/>
              </a:rPr>
              <a:t>Emplazamiento: </a:t>
            </a:r>
            <a:r>
              <a:rPr lang="es-ES" dirty="0" smtClean="0">
                <a:latin typeface="Garamond" pitchFamily="18" charset="0"/>
              </a:rPr>
              <a:t>situada en el centro de Barakaldo, está rodeado por los barrios Rontegi, Lasesarre, Zaballa y el Paseo de los Fueros.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Forma:</a:t>
            </a:r>
            <a:r>
              <a:rPr lang="es-ES" dirty="0" smtClean="0">
                <a:latin typeface="Garamond" pitchFamily="18" charset="0"/>
              </a:rPr>
              <a:t> semicircular (el edificio del ayuntamiento lo desfigura), con 6 salidas.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Construcciones importantes: </a:t>
            </a:r>
            <a:r>
              <a:rPr lang="es-ES" dirty="0" smtClean="0">
                <a:latin typeface="Garamond" pitchFamily="18" charset="0"/>
              </a:rPr>
              <a:t>ayuntamiento (con el reloj), el monumento a </a:t>
            </a:r>
            <a:r>
              <a:rPr lang="es-ES" dirty="0">
                <a:latin typeface="Garamond" pitchFamily="18" charset="0"/>
              </a:rPr>
              <a:t>la industria </a:t>
            </a:r>
            <a:r>
              <a:rPr lang="es-ES" dirty="0" smtClean="0">
                <a:latin typeface="Garamond" pitchFamily="18" charset="0"/>
              </a:rPr>
              <a:t>(Lucas Alcalde) </a:t>
            </a:r>
            <a:r>
              <a:rPr lang="es-ES" dirty="0">
                <a:latin typeface="Garamond" pitchFamily="18" charset="0"/>
              </a:rPr>
              <a:t>, </a:t>
            </a:r>
            <a:r>
              <a:rPr lang="es-ES" dirty="0" smtClean="0">
                <a:latin typeface="Garamond" pitchFamily="18" charset="0"/>
              </a:rPr>
              <a:t>la Samotracia (Vicente Larrea) y el quiosco.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Alrededores: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Iglesia de San José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Teatro de Barakaldo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Mercado de Barakaldo (Mercado de Abastos)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Biblioteca General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Viviendas:</a:t>
            </a:r>
            <a:r>
              <a:rPr lang="es-ES" dirty="0" smtClean="0">
                <a:latin typeface="Garamond" pitchFamily="18" charset="0"/>
              </a:rPr>
              <a:t> de diferente fachada, año y tamaño (entre 4 y 6 pisos).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Comercios: </a:t>
            </a:r>
            <a:r>
              <a:rPr lang="es-ES" dirty="0" smtClean="0">
                <a:latin typeface="Garamond" pitchFamily="18" charset="0"/>
              </a:rPr>
              <a:t>numerosas entidades bancarias (BBK, Santander…), algún supermercado, el Bulevar, algún bar…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Transportes públicos: </a:t>
            </a:r>
            <a:r>
              <a:rPr lang="es-ES" dirty="0" smtClean="0">
                <a:latin typeface="Garamond" pitchFamily="18" charset="0"/>
              </a:rPr>
              <a:t>Bizkaibus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Otros: </a:t>
            </a:r>
            <a:r>
              <a:rPr lang="es-ES" dirty="0" smtClean="0">
                <a:latin typeface="Garamond" pitchFamily="18" charset="0"/>
              </a:rPr>
              <a:t>hay un </a:t>
            </a:r>
            <a:r>
              <a:rPr lang="es-ES" dirty="0">
                <a:latin typeface="Garamond" pitchFamily="18" charset="0"/>
              </a:rPr>
              <a:t>parque infantil y </a:t>
            </a:r>
            <a:r>
              <a:rPr lang="es-ES" dirty="0" smtClean="0">
                <a:latin typeface="Garamond" pitchFamily="18" charset="0"/>
              </a:rPr>
              <a:t>recogida </a:t>
            </a:r>
            <a:r>
              <a:rPr lang="es-ES" dirty="0">
                <a:latin typeface="Garamond" pitchFamily="18" charset="0"/>
              </a:rPr>
              <a:t>neumática de </a:t>
            </a:r>
            <a:r>
              <a:rPr lang="es-ES" dirty="0" smtClean="0">
                <a:latin typeface="Garamond" pitchFamily="18" charset="0"/>
              </a:rPr>
              <a:t>basura.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Jardines: </a:t>
            </a:r>
            <a:r>
              <a:rPr lang="es-ES" dirty="0" smtClean="0">
                <a:latin typeface="Garamond" pitchFamily="18" charset="0"/>
              </a:rPr>
              <a:t>árboles que bordean el paseo de los Fueros y jardines con flores y trepadoras detrás de los asientos de enfrente de la BBK.</a:t>
            </a:r>
            <a:endParaRPr lang="es-E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5000">
        <p14:prism isInverted="1"/>
      </p:transition>
    </mc:Choice>
    <mc:Fallback>
      <p:transition spd="slow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22" y="3410006"/>
            <a:ext cx="5007278" cy="344799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9" y="3573016"/>
            <a:ext cx="4365249" cy="3284984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6" y="0"/>
            <a:ext cx="4847614" cy="357301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4355975" cy="3573016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331640" y="116632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atin typeface="Garamond" pitchFamily="18" charset="0"/>
              </a:rPr>
              <a:t>Plaza Bide Onera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707904" y="86807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Garamond" pitchFamily="18" charset="0"/>
              </a:rPr>
              <a:t>- ANTIGUA -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8" name="7 Pergamino vertical"/>
          <p:cNvSpPr/>
          <p:nvPr/>
        </p:nvSpPr>
        <p:spPr>
          <a:xfrm>
            <a:off x="107504" y="1243851"/>
            <a:ext cx="8712968" cy="5484570"/>
          </a:xfrm>
          <a:prstGeom prst="verticalScroll">
            <a:avLst/>
          </a:prstGeom>
          <a:solidFill>
            <a:srgbClr val="F8F7BA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4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endParaRPr lang="es-ES" sz="2400" dirty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La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plaza Bide Onera o El </a:t>
            </a:r>
            <a:r>
              <a:rPr lang="es-ES" sz="2300">
                <a:solidFill>
                  <a:schemeClr val="tx1"/>
                </a:solidFill>
                <a:latin typeface="Garamond" pitchFamily="18" charset="0"/>
              </a:rPr>
              <a:t>Monumento </a:t>
            </a:r>
            <a:r>
              <a:rPr lang="es-ES" sz="2300" smtClean="0">
                <a:solidFill>
                  <a:schemeClr val="tx1"/>
                </a:solidFill>
                <a:latin typeface="Garamond" pitchFamily="18" charset="0"/>
              </a:rPr>
              <a:t>viene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bien por el nombre del edificio de «La cooperativa La Cruz» (ahora Bide Onera) o </a:t>
            </a:r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bien por el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monumento que antes se situaba en la mitad de la plaza. 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Es el monumento a los caídos en la Guerra Civil . 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Se colocó en 1939 en recuerdo a los muertos del ejército de </a:t>
            </a:r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Franco;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desaparece en 1980. 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Hace unos años se derribó el colegio Landaburu para edificar nuevas viviendas.</a:t>
            </a:r>
          </a:p>
          <a:p>
            <a:pPr algn="just"/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Por </a:t>
            </a:r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último,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el Palacio de Justicia. Tiene influencia </a:t>
            </a:r>
            <a:r>
              <a:rPr lang="es-ES" sz="2300" dirty="0" smtClean="0">
                <a:solidFill>
                  <a:schemeClr val="tx1"/>
                </a:solidFill>
                <a:latin typeface="Garamond" pitchFamily="18" charset="0"/>
              </a:rPr>
              <a:t>en </a:t>
            </a:r>
            <a:r>
              <a:rPr lang="es-ES" sz="2300" dirty="0">
                <a:solidFill>
                  <a:schemeClr val="tx1"/>
                </a:solidFill>
                <a:latin typeface="Garamond" pitchFamily="18" charset="0"/>
              </a:rPr>
              <a:t>las siguientes ciudades: Abanto y Zierbena, Alonsótegui, Barakaldo, Muskiz, Ortuella, Portugalete, Santurtzi, Sestao y Valle de Trápaga.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0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>
        <p14:ferris dir="l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0"/>
            <a:ext cx="2664297" cy="371703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0"/>
            <a:ext cx="3015562" cy="3429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2" y="384055"/>
            <a:ext cx="3491879" cy="325479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21" y="3266878"/>
            <a:ext cx="2792518" cy="360506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75043" y="908720"/>
            <a:ext cx="315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 </a:t>
            </a:r>
            <a:r>
              <a:rPr lang="es-ES" sz="2000" dirty="0" smtClean="0">
                <a:latin typeface="Garamond" pitchFamily="18" charset="0"/>
              </a:rPr>
              <a:t>- ACTUAL  - </a:t>
            </a:r>
            <a:endParaRPr lang="es-ES" sz="2000" dirty="0">
              <a:latin typeface="Garamond" pitchFamily="18" charset="0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84040" y="3410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Garamond" pitchFamily="18" charset="0"/>
              </a:rPr>
              <a:t>Plaza Bide Onera</a:t>
            </a:r>
            <a:endParaRPr lang="es-ES" dirty="0">
              <a:latin typeface="Garamond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3254790"/>
            <a:ext cx="3607421" cy="362103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2" y="3254790"/>
            <a:ext cx="2771799" cy="364003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115616" y="1628800"/>
            <a:ext cx="7200800" cy="4801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latin typeface="Garamond" pitchFamily="18" charset="0"/>
              </a:rPr>
              <a:t>Emplazamiento: </a:t>
            </a:r>
            <a:r>
              <a:rPr lang="es-ES" dirty="0" smtClean="0">
                <a:latin typeface="Garamond" pitchFamily="18" charset="0"/>
              </a:rPr>
              <a:t>junto la Plaza de los Fueros, en el centro de Barakaldo. De ella nacen impotantes calles como la Avenida de la Libertad, el Paseo de los Fueros y Florida (entrada a Barakaldo centro).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Forma: </a:t>
            </a:r>
            <a:r>
              <a:rPr lang="es-ES" dirty="0" smtClean="0">
                <a:latin typeface="Garamond" pitchFamily="18" charset="0"/>
              </a:rPr>
              <a:t>circular, con cinco salidas, haciendo una «s» divide la plaza una de las carreteras más importantes de la ciudad.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Construcciones importantes: </a:t>
            </a:r>
            <a:r>
              <a:rPr lang="es-ES" dirty="0" smtClean="0">
                <a:latin typeface="Garamond" pitchFamily="18" charset="0"/>
              </a:rPr>
              <a:t>Palacio de Justicia, la Bide Onera, la boca </a:t>
            </a:r>
            <a:r>
              <a:rPr lang="es-ES" dirty="0">
                <a:latin typeface="Garamond" pitchFamily="18" charset="0"/>
              </a:rPr>
              <a:t>del metro (Norman </a:t>
            </a:r>
            <a:r>
              <a:rPr lang="es-ES" dirty="0" smtClean="0">
                <a:latin typeface="Garamond" pitchFamily="18" charset="0"/>
              </a:rPr>
              <a:t>Foster) y </a:t>
            </a:r>
            <a:r>
              <a:rPr lang="es-ES" dirty="0">
                <a:latin typeface="Garamond" pitchFamily="18" charset="0"/>
              </a:rPr>
              <a:t>las chimeneas </a:t>
            </a:r>
            <a:r>
              <a:rPr lang="es-ES" dirty="0" smtClean="0">
                <a:latin typeface="Garamond" pitchFamily="18" charset="0"/>
              </a:rPr>
              <a:t>(monumentos de Agustín Ibarrola).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Alrededores: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Euskaltegi municipal (Habe), antes sede de las juventudes vascas.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Garamond" pitchFamily="18" charset="0"/>
              </a:rPr>
              <a:t>El </a:t>
            </a:r>
            <a:r>
              <a:rPr lang="es-ES" dirty="0" smtClean="0">
                <a:latin typeface="Garamond" pitchFamily="18" charset="0"/>
              </a:rPr>
              <a:t>parque </a:t>
            </a:r>
            <a:r>
              <a:rPr lang="es-ES" dirty="0">
                <a:latin typeface="Garamond" pitchFamily="18" charset="0"/>
              </a:rPr>
              <a:t>de las </a:t>
            </a:r>
            <a:r>
              <a:rPr lang="es-ES" dirty="0" smtClean="0">
                <a:latin typeface="Garamond" pitchFamily="18" charset="0"/>
              </a:rPr>
              <a:t>esculturas.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Viviendas: </a:t>
            </a:r>
            <a:r>
              <a:rPr lang="es-ES" dirty="0" smtClean="0">
                <a:latin typeface="Garamond" pitchFamily="18" charset="0"/>
              </a:rPr>
              <a:t>modernas y de media edad, todas tienen 6 pisos como máximo.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Comercio: </a:t>
            </a:r>
            <a:r>
              <a:rPr lang="es-ES" dirty="0" smtClean="0">
                <a:latin typeface="Garamond" pitchFamily="18" charset="0"/>
              </a:rPr>
              <a:t>tres bares, Euskaltel, tienda de zapatos y de accesorios para bebes, General Óptica, comercio de muebles, un quiosco…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Transporte público: </a:t>
            </a:r>
            <a:r>
              <a:rPr lang="es-ES" dirty="0" smtClean="0">
                <a:latin typeface="Garamond" pitchFamily="18" charset="0"/>
              </a:rPr>
              <a:t>Metro Bilbao (parada Barakaldo) y Bizkaibus (en el paseo de los Fueros).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Otros: </a:t>
            </a:r>
            <a:r>
              <a:rPr lang="es-ES" dirty="0" smtClean="0">
                <a:latin typeface="Garamond" pitchFamily="18" charset="0"/>
              </a:rPr>
              <a:t>no </a:t>
            </a:r>
            <a:r>
              <a:rPr lang="es-ES" dirty="0">
                <a:latin typeface="Garamond" pitchFamily="18" charset="0"/>
              </a:rPr>
              <a:t>hay parque </a:t>
            </a:r>
            <a:r>
              <a:rPr lang="es-ES" dirty="0" smtClean="0">
                <a:latin typeface="Garamond" pitchFamily="18" charset="0"/>
              </a:rPr>
              <a:t>infantil, ni recogida </a:t>
            </a:r>
            <a:r>
              <a:rPr lang="es-ES" dirty="0">
                <a:latin typeface="Garamond" pitchFamily="18" charset="0"/>
              </a:rPr>
              <a:t>neumática de </a:t>
            </a:r>
            <a:r>
              <a:rPr lang="es-ES" dirty="0" smtClean="0">
                <a:latin typeface="Garamond" pitchFamily="18" charset="0"/>
              </a:rPr>
              <a:t>basura.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Jardines: </a:t>
            </a:r>
            <a:r>
              <a:rPr lang="es-ES" dirty="0" smtClean="0">
                <a:latin typeface="Garamond" pitchFamily="18" charset="0"/>
              </a:rPr>
              <a:t>curiosas palmeras, árboles y tiestos con arbustos y flores.</a:t>
            </a:r>
            <a:endParaRPr lang="es-ES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6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5000">
        <p14:flip dir="r"/>
      </p:transition>
    </mc:Choice>
    <mc:Fallback>
      <p:transition spd="slow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38" presetClass="entr" presetSubtype="0" accel="5000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47" y="0"/>
            <a:ext cx="437865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57172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189600" y="908720"/>
            <a:ext cx="315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 </a:t>
            </a:r>
            <a:r>
              <a:rPr lang="es-ES" sz="2000" dirty="0" smtClean="0">
                <a:latin typeface="Garamond" pitchFamily="18" charset="0"/>
              </a:rPr>
              <a:t>- ANTIGUA - </a:t>
            </a:r>
            <a:endParaRPr lang="es-ES" sz="2000" dirty="0"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429000"/>
            <a:ext cx="4355976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88024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403648" y="22292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atin typeface="Garamond" pitchFamily="18" charset="0"/>
              </a:rPr>
              <a:t>Plaza de Beurko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5" name="4 Pergamino vertical"/>
          <p:cNvSpPr/>
          <p:nvPr/>
        </p:nvSpPr>
        <p:spPr>
          <a:xfrm>
            <a:off x="107504" y="1308830"/>
            <a:ext cx="9036496" cy="5432538"/>
          </a:xfrm>
          <a:prstGeom prst="verticalScroll">
            <a:avLst/>
          </a:prstGeom>
          <a:solidFill>
            <a:srgbClr val="F8F7BA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400" dirty="0" smtClean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endParaRPr lang="es-ES" sz="2400" dirty="0">
              <a:solidFill>
                <a:schemeClr val="tx1"/>
              </a:solidFill>
              <a:latin typeface="Garamond" pitchFamily="18" charset="0"/>
            </a:endParaRPr>
          </a:p>
          <a:p>
            <a:pPr algn="just"/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Las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primeras noticias de este barrio </a:t>
            </a:r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surgen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en los siglos XV-XVI.</a:t>
            </a: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Existen varias </a:t>
            </a:r>
            <a:r>
              <a:rPr lang="es-ES" sz="2400" dirty="0" err="1" smtClean="0">
                <a:solidFill>
                  <a:schemeClr val="tx1"/>
                </a:solidFill>
                <a:latin typeface="Garamond" pitchFamily="18" charset="0"/>
              </a:rPr>
              <a:t>fogueraciones</a:t>
            </a:r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(recuento de casas): 1704, </a:t>
            </a:r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1745 y 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1796.</a:t>
            </a: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Previamente a lo que actualmente podemos llamar plaza, había viviendas obreras construidas en </a:t>
            </a:r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1950;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estaban distribuidos en tres bloques, eran sencillos y </a:t>
            </a:r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estaban enfermos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(aluminosis, es decir, cemento defectuoso).</a:t>
            </a: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Estas viviendas se edificaron rápidamente para satisfacer la creciente demanda de los obreros.</a:t>
            </a: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Debido a esta enfermedad fueron derribados (dos de los tres bloques) en fases (2005 y 2008). Así comienza la construcción de </a:t>
            </a:r>
            <a:r>
              <a:rPr lang="es-ES" sz="2400" dirty="0" smtClean="0">
                <a:solidFill>
                  <a:schemeClr val="tx1"/>
                </a:solidFill>
                <a:latin typeface="Garamond" pitchFamily="18" charset="0"/>
              </a:rPr>
              <a:t>los grandes </a:t>
            </a:r>
            <a:r>
              <a:rPr lang="es-ES" sz="2400" dirty="0">
                <a:solidFill>
                  <a:schemeClr val="tx1"/>
                </a:solidFill>
                <a:latin typeface="Garamond" pitchFamily="18" charset="0"/>
              </a:rPr>
              <a:t>edificios que podemos contemplar actualmente.</a:t>
            </a:r>
          </a:p>
          <a:p>
            <a:pPr algn="ctr"/>
            <a:endParaRPr lang="es-E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1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00">
        <p14:warp dir="in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5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40" y="0"/>
            <a:ext cx="4611960" cy="321297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2040" cy="321297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707904" y="86613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Garamond" pitchFamily="18" charset="0"/>
              </a:rPr>
              <a:t>- ACTUAL -</a:t>
            </a:r>
            <a:endParaRPr lang="es-ES" dirty="0">
              <a:latin typeface="Garamond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331640" y="18864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atin typeface="Garamond" pitchFamily="18" charset="0"/>
              </a:rPr>
              <a:t>Plaza de Beurko</a:t>
            </a:r>
            <a:endParaRPr lang="es-ES" dirty="0">
              <a:latin typeface="Garamond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12976"/>
            <a:ext cx="3635896" cy="369573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2438424" cy="166083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24" y="3214972"/>
            <a:ext cx="3501728" cy="201422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2463823" cy="201622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24" y="5229200"/>
            <a:ext cx="3501728" cy="166083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931640" y="1484784"/>
            <a:ext cx="7200800" cy="4801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latin typeface="Garamond" pitchFamily="18" charset="0"/>
              </a:rPr>
              <a:t>Emplazamiento: </a:t>
            </a:r>
            <a:r>
              <a:rPr lang="es-ES" dirty="0" smtClean="0">
                <a:latin typeface="Garamond" pitchFamily="18" charset="0"/>
              </a:rPr>
              <a:t>en la zona noreste de Barakaldo, cerca del río </a:t>
            </a:r>
            <a:r>
              <a:rPr lang="es-ES" dirty="0">
                <a:latin typeface="Garamond" pitchFamily="18" charset="0"/>
              </a:rPr>
              <a:t>G</a:t>
            </a:r>
            <a:r>
              <a:rPr lang="es-ES" dirty="0" smtClean="0">
                <a:latin typeface="Garamond" pitchFamily="18" charset="0"/>
              </a:rPr>
              <a:t>alindo.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Forma: </a:t>
            </a:r>
            <a:r>
              <a:rPr lang="es-ES" dirty="0" smtClean="0">
                <a:latin typeface="Garamond" pitchFamily="18" charset="0"/>
              </a:rPr>
              <a:t>rectangular (la plaza de abajo), casi triangular (la de arriba).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Construcciones importantes:  </a:t>
            </a:r>
            <a:r>
              <a:rPr lang="es-ES" dirty="0" smtClean="0">
                <a:latin typeface="Garamond" pitchFamily="18" charset="0"/>
              </a:rPr>
              <a:t>en la plaza ninguna.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Alrededores: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Colegio San Vicente de Paúl Ikastetxea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Colegio de Beurko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UPV (Minas)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Iglesia de Santa Teresa de Jesús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Bidegorri Dolores Ibarruri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Garamond" pitchFamily="18" charset="0"/>
              </a:rPr>
              <a:t>Casa torre de Beurko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Viviendas: </a:t>
            </a:r>
            <a:r>
              <a:rPr lang="es-ES" dirty="0" smtClean="0">
                <a:latin typeface="Garamond" pitchFamily="18" charset="0"/>
              </a:rPr>
              <a:t>modernas, con pocos años, de entre 13 y 14 pisos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Comercio: </a:t>
            </a:r>
            <a:r>
              <a:rPr lang="es-ES" dirty="0" smtClean="0">
                <a:latin typeface="Garamond" pitchFamily="18" charset="0"/>
              </a:rPr>
              <a:t>escaso, dos bares, alguna entidad bancaria (por detrás), supermercado y la residencia/cafetería de ancianos.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Transporte público: </a:t>
            </a:r>
            <a:r>
              <a:rPr lang="es-ES" dirty="0" smtClean="0">
                <a:latin typeface="Garamond" pitchFamily="18" charset="0"/>
              </a:rPr>
              <a:t>Kbus y Bizkaibus (Avenida Miranda).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Otros: </a:t>
            </a:r>
            <a:r>
              <a:rPr lang="es-ES" dirty="0" smtClean="0">
                <a:latin typeface="Garamond" pitchFamily="18" charset="0"/>
              </a:rPr>
              <a:t>hay dos parques infantiles </a:t>
            </a:r>
            <a:r>
              <a:rPr lang="es-ES" dirty="0">
                <a:latin typeface="Garamond" pitchFamily="18" charset="0"/>
              </a:rPr>
              <a:t>y </a:t>
            </a:r>
            <a:r>
              <a:rPr lang="es-ES" dirty="0" smtClean="0">
                <a:latin typeface="Garamond" pitchFamily="18" charset="0"/>
              </a:rPr>
              <a:t>recogida </a:t>
            </a:r>
            <a:r>
              <a:rPr lang="es-ES" dirty="0">
                <a:latin typeface="Garamond" pitchFamily="18" charset="0"/>
              </a:rPr>
              <a:t>neumática de </a:t>
            </a:r>
            <a:r>
              <a:rPr lang="es-ES" dirty="0" smtClean="0">
                <a:latin typeface="Garamond" pitchFamily="18" charset="0"/>
              </a:rPr>
              <a:t>basura.</a:t>
            </a:r>
          </a:p>
          <a:p>
            <a:pPr algn="just"/>
            <a:r>
              <a:rPr lang="es-ES" b="1" dirty="0" smtClean="0">
                <a:latin typeface="Garamond" pitchFamily="18" charset="0"/>
              </a:rPr>
              <a:t>Jardines</a:t>
            </a:r>
            <a:r>
              <a:rPr lang="es-ES" b="1" dirty="0">
                <a:latin typeface="Garamond" pitchFamily="18" charset="0"/>
              </a:rPr>
              <a:t>: </a:t>
            </a:r>
            <a:r>
              <a:rPr lang="es-ES" dirty="0">
                <a:latin typeface="Garamond" pitchFamily="18" charset="0"/>
              </a:rPr>
              <a:t>pequeños jardines, con algún árbol  y numerosos arbustos, plantas bajas y trepadoras.</a:t>
            </a:r>
          </a:p>
        </p:txBody>
      </p:sp>
    </p:spTree>
    <p:extLst>
      <p:ext uri="{BB962C8B-B14F-4D97-AF65-F5344CB8AC3E}">
        <p14:creationId xmlns:p14="http://schemas.microsoft.com/office/powerpoint/2010/main" val="262065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0">
        <p14:flash/>
      </p:transition>
    </mc:Choice>
    <mc:Fallback>
      <p:transition spd="slow"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5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1601</Words>
  <Application>Microsoft Office PowerPoint</Application>
  <PresentationFormat>Presentación en pantalla (4:3)</PresentationFormat>
  <Paragraphs>125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Plaza de San Vicente</vt:lpstr>
      <vt:lpstr>Plaza de San Vicente</vt:lpstr>
      <vt:lpstr>Plaza de los Fueros</vt:lpstr>
      <vt:lpstr>Plaza de los Fueros</vt:lpstr>
      <vt:lpstr>Presentación de PowerPoint</vt:lpstr>
      <vt:lpstr>Plaza Bide Onera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Aimar</dc:creator>
  <cp:lastModifiedBy>Mitxel</cp:lastModifiedBy>
  <cp:revision>97</cp:revision>
  <dcterms:created xsi:type="dcterms:W3CDTF">2011-04-29T18:25:37Z</dcterms:created>
  <dcterms:modified xsi:type="dcterms:W3CDTF">2014-11-06T11:09:43Z</dcterms:modified>
  <cp:contentStatus/>
</cp:coreProperties>
</file>