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58" r:id="rId4"/>
    <p:sldId id="260" r:id="rId5"/>
    <p:sldId id="259" r:id="rId6"/>
    <p:sldId id="261" r:id="rId7"/>
    <p:sldId id="263" r:id="rId8"/>
    <p:sldId id="262" r:id="rId9"/>
    <p:sldId id="264" r:id="rId10"/>
    <p:sldId id="265" r:id="rId11"/>
    <p:sldId id="266" r:id="rId12"/>
    <p:sldId id="267"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1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92F6754-6D48-4367-9832-7C33717DCCD8}" type="datetimeFigureOut">
              <a:rPr lang="es-ES" smtClean="0"/>
              <a:t>18/04/2013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2B73703-2457-48AB-A8DD-FFF6447891A6}" type="slidenum">
              <a:rPr lang="es-ES" smtClean="0"/>
              <a:t>‹Nº›</a:t>
            </a:fld>
            <a:endParaRPr lang="es-ES"/>
          </a:p>
        </p:txBody>
      </p:sp>
    </p:spTree>
    <p:extLst>
      <p:ext uri="{BB962C8B-B14F-4D97-AF65-F5344CB8AC3E}">
        <p14:creationId xmlns:p14="http://schemas.microsoft.com/office/powerpoint/2010/main" val="4016732539"/>
      </p:ext>
    </p:extLst>
  </p:cSld>
  <p:clrMapOvr>
    <a:masterClrMapping/>
  </p:clrMapOvr>
  <p:transition spd="slow" advClick="0" advTm="7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92F6754-6D48-4367-9832-7C33717DCCD8}" type="datetimeFigureOut">
              <a:rPr lang="es-ES" smtClean="0"/>
              <a:t>18/04/2013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2B73703-2457-48AB-A8DD-FFF6447891A6}" type="slidenum">
              <a:rPr lang="es-ES" smtClean="0"/>
              <a:t>‹Nº›</a:t>
            </a:fld>
            <a:endParaRPr lang="es-ES"/>
          </a:p>
        </p:txBody>
      </p:sp>
    </p:spTree>
    <p:extLst>
      <p:ext uri="{BB962C8B-B14F-4D97-AF65-F5344CB8AC3E}">
        <p14:creationId xmlns:p14="http://schemas.microsoft.com/office/powerpoint/2010/main" val="464002453"/>
      </p:ext>
    </p:extLst>
  </p:cSld>
  <p:clrMapOvr>
    <a:masterClrMapping/>
  </p:clrMapOvr>
  <p:transition spd="slow" advClick="0" advTm="7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92F6754-6D48-4367-9832-7C33717DCCD8}" type="datetimeFigureOut">
              <a:rPr lang="es-ES" smtClean="0"/>
              <a:t>18/04/2013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2B73703-2457-48AB-A8DD-FFF6447891A6}"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8200343"/>
      </p:ext>
    </p:extLst>
  </p:cSld>
  <p:clrMapOvr>
    <a:masterClrMapping/>
  </p:clrMapOvr>
  <p:transition spd="slow" advClick="0" advTm="7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92F6754-6D48-4367-9832-7C33717DCCD8}" type="datetimeFigureOut">
              <a:rPr lang="es-ES" smtClean="0"/>
              <a:t>18/04/2013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2B73703-2457-48AB-A8DD-FFF6447891A6}" type="slidenum">
              <a:rPr lang="es-ES" smtClean="0"/>
              <a:t>‹Nº›</a:t>
            </a:fld>
            <a:endParaRPr lang="es-ES"/>
          </a:p>
        </p:txBody>
      </p:sp>
    </p:spTree>
    <p:extLst>
      <p:ext uri="{BB962C8B-B14F-4D97-AF65-F5344CB8AC3E}">
        <p14:creationId xmlns:p14="http://schemas.microsoft.com/office/powerpoint/2010/main" val="199961542"/>
      </p:ext>
    </p:extLst>
  </p:cSld>
  <p:clrMapOvr>
    <a:masterClrMapping/>
  </p:clrMapOvr>
  <p:transition spd="slow" advClick="0" advTm="7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92F6754-6D48-4367-9832-7C33717DCCD8}" type="datetimeFigureOut">
              <a:rPr lang="es-ES" smtClean="0"/>
              <a:t>18/04/2013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2B73703-2457-48AB-A8DD-FFF6447891A6}"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38977016"/>
      </p:ext>
    </p:extLst>
  </p:cSld>
  <p:clrMapOvr>
    <a:masterClrMapping/>
  </p:clrMapOvr>
  <p:transition spd="slow" advClick="0" advTm="7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92F6754-6D48-4367-9832-7C33717DCCD8}" type="datetimeFigureOut">
              <a:rPr lang="es-ES" smtClean="0"/>
              <a:t>18/04/2013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2B73703-2457-48AB-A8DD-FFF6447891A6}" type="slidenum">
              <a:rPr lang="es-ES" smtClean="0"/>
              <a:t>‹Nº›</a:t>
            </a:fld>
            <a:endParaRPr lang="es-ES"/>
          </a:p>
        </p:txBody>
      </p:sp>
    </p:spTree>
    <p:extLst>
      <p:ext uri="{BB962C8B-B14F-4D97-AF65-F5344CB8AC3E}">
        <p14:creationId xmlns:p14="http://schemas.microsoft.com/office/powerpoint/2010/main" val="3686425033"/>
      </p:ext>
    </p:extLst>
  </p:cSld>
  <p:clrMapOvr>
    <a:masterClrMapping/>
  </p:clrMapOvr>
  <p:transition spd="slow" advClick="0" advTm="7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92F6754-6D48-4367-9832-7C33717DCCD8}" type="datetimeFigureOut">
              <a:rPr lang="es-ES" smtClean="0"/>
              <a:t>18/04/2013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2B73703-2457-48AB-A8DD-FFF6447891A6}" type="slidenum">
              <a:rPr lang="es-ES" smtClean="0"/>
              <a:t>‹Nº›</a:t>
            </a:fld>
            <a:endParaRPr lang="es-ES"/>
          </a:p>
        </p:txBody>
      </p:sp>
    </p:spTree>
    <p:extLst>
      <p:ext uri="{BB962C8B-B14F-4D97-AF65-F5344CB8AC3E}">
        <p14:creationId xmlns:p14="http://schemas.microsoft.com/office/powerpoint/2010/main" val="1579716936"/>
      </p:ext>
    </p:extLst>
  </p:cSld>
  <p:clrMapOvr>
    <a:masterClrMapping/>
  </p:clrMapOvr>
  <p:transition spd="slow" advClick="0" advTm="7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92F6754-6D48-4367-9832-7C33717DCCD8}" type="datetimeFigureOut">
              <a:rPr lang="es-ES" smtClean="0"/>
              <a:t>18/04/2013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2B73703-2457-48AB-A8DD-FFF6447891A6}" type="slidenum">
              <a:rPr lang="es-ES" smtClean="0"/>
              <a:t>‹Nº›</a:t>
            </a:fld>
            <a:endParaRPr lang="es-ES"/>
          </a:p>
        </p:txBody>
      </p:sp>
    </p:spTree>
    <p:extLst>
      <p:ext uri="{BB962C8B-B14F-4D97-AF65-F5344CB8AC3E}">
        <p14:creationId xmlns:p14="http://schemas.microsoft.com/office/powerpoint/2010/main" val="625416894"/>
      </p:ext>
    </p:extLst>
  </p:cSld>
  <p:clrMapOvr>
    <a:masterClrMapping/>
  </p:clrMapOvr>
  <p:transition spd="slow" advClick="0" advTm="7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92F6754-6D48-4367-9832-7C33717DCCD8}" type="datetimeFigureOut">
              <a:rPr lang="es-ES" smtClean="0"/>
              <a:t>18/04/2013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2B73703-2457-48AB-A8DD-FFF6447891A6}" type="slidenum">
              <a:rPr lang="es-ES" smtClean="0"/>
              <a:t>‹Nº›</a:t>
            </a:fld>
            <a:endParaRPr lang="es-ES"/>
          </a:p>
        </p:txBody>
      </p:sp>
    </p:spTree>
    <p:extLst>
      <p:ext uri="{BB962C8B-B14F-4D97-AF65-F5344CB8AC3E}">
        <p14:creationId xmlns:p14="http://schemas.microsoft.com/office/powerpoint/2010/main" val="252801859"/>
      </p:ext>
    </p:extLst>
  </p:cSld>
  <p:clrMapOvr>
    <a:masterClrMapping/>
  </p:clrMapOvr>
  <p:transition spd="slow" advClick="0" advTm="7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92F6754-6D48-4367-9832-7C33717DCCD8}" type="datetimeFigureOut">
              <a:rPr lang="es-ES" smtClean="0"/>
              <a:t>18/04/2013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2B73703-2457-48AB-A8DD-FFF6447891A6}" type="slidenum">
              <a:rPr lang="es-ES" smtClean="0"/>
              <a:t>‹Nº›</a:t>
            </a:fld>
            <a:endParaRPr lang="es-ES"/>
          </a:p>
        </p:txBody>
      </p:sp>
    </p:spTree>
    <p:extLst>
      <p:ext uri="{BB962C8B-B14F-4D97-AF65-F5344CB8AC3E}">
        <p14:creationId xmlns:p14="http://schemas.microsoft.com/office/powerpoint/2010/main" val="4282982474"/>
      </p:ext>
    </p:extLst>
  </p:cSld>
  <p:clrMapOvr>
    <a:masterClrMapping/>
  </p:clrMapOvr>
  <p:transition spd="slow" advClick="0" advTm="7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92F6754-6D48-4367-9832-7C33717DCCD8}" type="datetimeFigureOut">
              <a:rPr lang="es-ES" smtClean="0"/>
              <a:t>18/04/2013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2B73703-2457-48AB-A8DD-FFF6447891A6}" type="slidenum">
              <a:rPr lang="es-ES" smtClean="0"/>
              <a:t>‹Nº›</a:t>
            </a:fld>
            <a:endParaRPr lang="es-ES"/>
          </a:p>
        </p:txBody>
      </p:sp>
    </p:spTree>
    <p:extLst>
      <p:ext uri="{BB962C8B-B14F-4D97-AF65-F5344CB8AC3E}">
        <p14:creationId xmlns:p14="http://schemas.microsoft.com/office/powerpoint/2010/main" val="2167359467"/>
      </p:ext>
    </p:extLst>
  </p:cSld>
  <p:clrMapOvr>
    <a:masterClrMapping/>
  </p:clrMapOvr>
  <p:transition spd="slow" advClick="0" advTm="7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92F6754-6D48-4367-9832-7C33717DCCD8}" type="datetimeFigureOut">
              <a:rPr lang="es-ES" smtClean="0"/>
              <a:t>18/04/2013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2B73703-2457-48AB-A8DD-FFF6447891A6}" type="slidenum">
              <a:rPr lang="es-ES" smtClean="0"/>
              <a:t>‹Nº›</a:t>
            </a:fld>
            <a:endParaRPr lang="es-ES"/>
          </a:p>
        </p:txBody>
      </p:sp>
    </p:spTree>
    <p:extLst>
      <p:ext uri="{BB962C8B-B14F-4D97-AF65-F5344CB8AC3E}">
        <p14:creationId xmlns:p14="http://schemas.microsoft.com/office/powerpoint/2010/main" val="1604176360"/>
      </p:ext>
    </p:extLst>
  </p:cSld>
  <p:clrMapOvr>
    <a:masterClrMapping/>
  </p:clrMapOvr>
  <p:transition spd="slow" advClick="0" advTm="7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92F6754-6D48-4367-9832-7C33717DCCD8}" type="datetimeFigureOut">
              <a:rPr lang="es-ES" smtClean="0"/>
              <a:t>18/04/2013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2B73703-2457-48AB-A8DD-FFF6447891A6}" type="slidenum">
              <a:rPr lang="es-ES" smtClean="0"/>
              <a:t>‹Nº›</a:t>
            </a:fld>
            <a:endParaRPr lang="es-ES"/>
          </a:p>
        </p:txBody>
      </p:sp>
    </p:spTree>
    <p:extLst>
      <p:ext uri="{BB962C8B-B14F-4D97-AF65-F5344CB8AC3E}">
        <p14:creationId xmlns:p14="http://schemas.microsoft.com/office/powerpoint/2010/main" val="3367487989"/>
      </p:ext>
    </p:extLst>
  </p:cSld>
  <p:clrMapOvr>
    <a:masterClrMapping/>
  </p:clrMapOvr>
  <p:transition spd="slow" advClick="0" advTm="7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F6754-6D48-4367-9832-7C33717DCCD8}" type="datetimeFigureOut">
              <a:rPr lang="es-ES" smtClean="0"/>
              <a:t>18/04/2013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2B73703-2457-48AB-A8DD-FFF6447891A6}" type="slidenum">
              <a:rPr lang="es-ES" smtClean="0"/>
              <a:t>‹Nº›</a:t>
            </a:fld>
            <a:endParaRPr lang="es-ES"/>
          </a:p>
        </p:txBody>
      </p:sp>
    </p:spTree>
    <p:extLst>
      <p:ext uri="{BB962C8B-B14F-4D97-AF65-F5344CB8AC3E}">
        <p14:creationId xmlns:p14="http://schemas.microsoft.com/office/powerpoint/2010/main" val="613668700"/>
      </p:ext>
    </p:extLst>
  </p:cSld>
  <p:clrMapOvr>
    <a:masterClrMapping/>
  </p:clrMapOvr>
  <p:transition spd="slow" advClick="0" advTm="7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92F6754-6D48-4367-9832-7C33717DCCD8}" type="datetimeFigureOut">
              <a:rPr lang="es-ES" smtClean="0"/>
              <a:t>18/04/2013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2B73703-2457-48AB-A8DD-FFF6447891A6}" type="slidenum">
              <a:rPr lang="es-ES" smtClean="0"/>
              <a:t>‹Nº›</a:t>
            </a:fld>
            <a:endParaRPr lang="es-ES"/>
          </a:p>
        </p:txBody>
      </p:sp>
    </p:spTree>
    <p:extLst>
      <p:ext uri="{BB962C8B-B14F-4D97-AF65-F5344CB8AC3E}">
        <p14:creationId xmlns:p14="http://schemas.microsoft.com/office/powerpoint/2010/main" val="117422368"/>
      </p:ext>
    </p:extLst>
  </p:cSld>
  <p:clrMapOvr>
    <a:masterClrMapping/>
  </p:clrMapOvr>
  <p:transition spd="slow" advClick="0" advTm="7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2B73703-2457-48AB-A8DD-FFF6447891A6}" type="slidenum">
              <a:rPr lang="es-ES" smtClean="0"/>
              <a:t>‹Nº›</a:t>
            </a:fld>
            <a:endParaRPr lang="es-ES"/>
          </a:p>
        </p:txBody>
      </p:sp>
      <p:sp>
        <p:nvSpPr>
          <p:cNvPr id="5" name="Date Placeholder 4"/>
          <p:cNvSpPr>
            <a:spLocks noGrp="1"/>
          </p:cNvSpPr>
          <p:nvPr>
            <p:ph type="dt" sz="half" idx="10"/>
          </p:nvPr>
        </p:nvSpPr>
        <p:spPr/>
        <p:txBody>
          <a:bodyPr/>
          <a:lstStyle/>
          <a:p>
            <a:fld id="{692F6754-6D48-4367-9832-7C33717DCCD8}" type="datetimeFigureOut">
              <a:rPr lang="es-ES" smtClean="0"/>
              <a:t>18/04/2013</a:t>
            </a:fld>
            <a:endParaRPr lang="es-ES"/>
          </a:p>
        </p:txBody>
      </p:sp>
    </p:spTree>
    <p:extLst>
      <p:ext uri="{BB962C8B-B14F-4D97-AF65-F5344CB8AC3E}">
        <p14:creationId xmlns:p14="http://schemas.microsoft.com/office/powerpoint/2010/main" val="3913350663"/>
      </p:ext>
    </p:extLst>
  </p:cSld>
  <p:clrMapOvr>
    <a:masterClrMapping/>
  </p:clrMapOvr>
  <p:transition spd="slow" advClick="0" advTm="7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2F6754-6D48-4367-9832-7C33717DCCD8}" type="datetimeFigureOut">
              <a:rPr lang="es-ES" smtClean="0"/>
              <a:t>18/04/2013</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2B73703-2457-48AB-A8DD-FFF6447891A6}" type="slidenum">
              <a:rPr lang="es-ES" smtClean="0"/>
              <a:t>‹Nº›</a:t>
            </a:fld>
            <a:endParaRPr lang="es-ES"/>
          </a:p>
        </p:txBody>
      </p:sp>
    </p:spTree>
    <p:extLst>
      <p:ext uri="{BB962C8B-B14F-4D97-AF65-F5344CB8AC3E}">
        <p14:creationId xmlns:p14="http://schemas.microsoft.com/office/powerpoint/2010/main" val="88510611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ransition spd="slow" advClick="0" advTm="7000">
    <p:fad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66153" y="292398"/>
            <a:ext cx="7804359" cy="1742463"/>
          </a:xfrm>
        </p:spPr>
        <p:txBody>
          <a:bodyPr>
            <a:normAutofit fontScale="90000"/>
          </a:bodyPr>
          <a:lstStyle/>
          <a:p>
            <a:r>
              <a:rPr lang="es-ES" sz="6600" dirty="0" smtClean="0">
                <a:solidFill>
                  <a:schemeClr val="tx1"/>
                </a:solidFill>
                <a:latin typeface="Cooper Black" panose="0208090404030B020404" pitchFamily="18" charset="0"/>
              </a:rPr>
              <a:t>MONUMENTOS DE BARAKALDO</a:t>
            </a:r>
            <a:endParaRPr lang="es-ES" sz="6600" dirty="0">
              <a:solidFill>
                <a:schemeClr val="tx1"/>
              </a:solidFill>
              <a:latin typeface="Cooper Black" panose="0208090404030B020404" pitchFamily="18" charset="0"/>
            </a:endParaRPr>
          </a:p>
        </p:txBody>
      </p:sp>
      <p:pic>
        <p:nvPicPr>
          <p:cNvPr id="1026" name="Picture 2" descr="http://www.megapark.es/sections/megapark/imagenes/bk14_b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068" y="2198536"/>
            <a:ext cx="6374410" cy="4506907"/>
          </a:xfrm>
          <a:prstGeom prst="rect">
            <a:avLst/>
          </a:prstGeom>
          <a:noFill/>
          <a:extLst>
            <a:ext uri="{909E8E84-426E-40DD-AFC4-6F175D3DCCD1}">
              <a14:hiddenFill xmlns:a14="http://schemas.microsoft.com/office/drawing/2010/main">
                <a:solidFill>
                  <a:srgbClr val="FFFFFF"/>
                </a:solidFill>
              </a14:hiddenFill>
            </a:ext>
          </a:extLst>
        </p:spPr>
      </p:pic>
      <p:pic>
        <p:nvPicPr>
          <p:cNvPr id="3" name="Glory_Day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2862" y="6095843"/>
            <a:ext cx="609600" cy="609600"/>
          </a:xfrm>
          <a:prstGeom prst="rect">
            <a:avLst/>
          </a:prstGeom>
        </p:spPr>
      </p:pic>
      <p:sp>
        <p:nvSpPr>
          <p:cNvPr id="5" name="Título 1"/>
          <p:cNvSpPr txBox="1">
            <a:spLocks/>
          </p:cNvSpPr>
          <p:nvPr/>
        </p:nvSpPr>
        <p:spPr>
          <a:xfrm>
            <a:off x="399698" y="2201813"/>
            <a:ext cx="3357296" cy="48081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dirty="0" smtClean="0">
                <a:solidFill>
                  <a:schemeClr val="tx1"/>
                </a:solidFill>
                <a:latin typeface="Cooper Black" panose="0208090404030B020404" pitchFamily="18" charset="0"/>
              </a:rPr>
              <a:t>Rebeca Fernández</a:t>
            </a:r>
            <a:endParaRPr lang="es-ES" sz="2400" dirty="0">
              <a:solidFill>
                <a:schemeClr val="tx1"/>
              </a:solidFill>
              <a:latin typeface="Cooper Black" panose="0208090404030B020404" pitchFamily="18" charset="0"/>
            </a:endParaRPr>
          </a:p>
        </p:txBody>
      </p:sp>
      <p:sp>
        <p:nvSpPr>
          <p:cNvPr id="6" name="Título 1"/>
          <p:cNvSpPr txBox="1">
            <a:spLocks/>
          </p:cNvSpPr>
          <p:nvPr/>
        </p:nvSpPr>
        <p:spPr>
          <a:xfrm>
            <a:off x="5215168" y="2004630"/>
            <a:ext cx="4296670" cy="38781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dirty="0" smtClean="0">
                <a:solidFill>
                  <a:schemeClr val="tx1"/>
                </a:solidFill>
                <a:latin typeface="Cooper Black" panose="0208090404030B020404" pitchFamily="18" charset="0"/>
              </a:rPr>
              <a:t>Colegio San Vicente de Paúl    2012-2013</a:t>
            </a:r>
            <a:endParaRPr lang="es-ES" sz="1600" dirty="0">
              <a:solidFill>
                <a:schemeClr val="tx1"/>
              </a:solidFill>
              <a:latin typeface="Cooper Black" panose="0208090404030B020404" pitchFamily="18" charset="0"/>
            </a:endParaRPr>
          </a:p>
        </p:txBody>
      </p:sp>
    </p:spTree>
    <p:extLst>
      <p:ext uri="{BB962C8B-B14F-4D97-AF65-F5344CB8AC3E}">
        <p14:creationId xmlns:p14="http://schemas.microsoft.com/office/powerpoint/2010/main" val="1786028466"/>
      </p:ext>
    </p:extLst>
  </p:cSld>
  <p:clrMapOvr>
    <a:masterClrMapping/>
  </p:clrMapOvr>
  <p:transition spd="slow"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303"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5181" y="353609"/>
            <a:ext cx="8596668" cy="1320800"/>
          </a:xfrm>
        </p:spPr>
        <p:txBody>
          <a:bodyPr/>
          <a:lstStyle/>
          <a:p>
            <a:r>
              <a:rPr lang="es-ES" u="sng" dirty="0" smtClean="0">
                <a:solidFill>
                  <a:schemeClr val="tx1"/>
                </a:solidFill>
                <a:effectLst>
                  <a:outerShdw blurRad="38100" dist="38100" dir="2700000" algn="tl">
                    <a:srgbClr val="000000">
                      <a:alpha val="43137"/>
                    </a:srgbClr>
                  </a:outerShdw>
                </a:effectLst>
                <a:latin typeface="Cooper Black" panose="0208090404030B020404" pitchFamily="18" charset="0"/>
              </a:rPr>
              <a:t>5. </a:t>
            </a:r>
            <a:r>
              <a:rPr lang="es-ES" u="sng" dirty="0" err="1" smtClean="0">
                <a:solidFill>
                  <a:schemeClr val="tx1"/>
                </a:solidFill>
                <a:effectLst>
                  <a:outerShdw blurRad="38100" dist="38100" dir="2700000" algn="tl">
                    <a:srgbClr val="000000">
                      <a:alpha val="43137"/>
                    </a:srgbClr>
                  </a:outerShdw>
                </a:effectLst>
                <a:latin typeface="Cooper Black" panose="0208090404030B020404" pitchFamily="18" charset="0"/>
              </a:rPr>
              <a:t>Emakume</a:t>
            </a:r>
            <a:r>
              <a:rPr lang="es-ES" u="sng" dirty="0" smtClean="0">
                <a:solidFill>
                  <a:schemeClr val="tx1"/>
                </a:solidFill>
                <a:effectLst>
                  <a:outerShdw blurRad="38100" dist="38100" dir="2700000" algn="tl">
                    <a:srgbClr val="000000">
                      <a:alpha val="43137"/>
                    </a:srgbClr>
                  </a:outerShdw>
                </a:effectLst>
                <a:latin typeface="Cooper Black" panose="0208090404030B020404" pitchFamily="18" charset="0"/>
              </a:rPr>
              <a:t>. Homenaje a la mujer.</a:t>
            </a:r>
            <a:endParaRPr lang="es-ES" u="sng" dirty="0">
              <a:solidFill>
                <a:schemeClr val="tx1"/>
              </a:solidFill>
              <a:effectLst>
                <a:outerShdw blurRad="38100" dist="38100" dir="2700000" algn="tl">
                  <a:srgbClr val="000000">
                    <a:alpha val="43137"/>
                  </a:srgbClr>
                </a:outerShdw>
              </a:effectLst>
              <a:latin typeface="Cooper Black" panose="0208090404030B020404" pitchFamily="18" charset="0"/>
            </a:endParaRPr>
          </a:p>
        </p:txBody>
      </p:sp>
      <p:pic>
        <p:nvPicPr>
          <p:cNvPr id="7170" name="Picture 2" descr="http://www.jesuslizaso.com/upload/foto_223.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1068" y="1674409"/>
            <a:ext cx="3522447" cy="470246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jesuslizaso.com/upload/news_2yjkq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9402" y="1939648"/>
            <a:ext cx="5562645" cy="417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906312"/>
      </p:ext>
    </p:extLst>
  </p:cSld>
  <p:clrMapOvr>
    <a:masterClrMapping/>
  </p:clrMapOvr>
  <p:transition spd="slow" advClick="0" advTm="7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11392" y="1323462"/>
            <a:ext cx="3000778" cy="4304605"/>
          </a:xfrm>
        </p:spPr>
        <p:txBody>
          <a:bodyPr>
            <a:normAutofit/>
          </a:bodyPr>
          <a:lstStyle/>
          <a:p>
            <a:r>
              <a:rPr lang="es-ES" b="1" dirty="0" smtClean="0">
                <a:solidFill>
                  <a:schemeClr val="tx1"/>
                </a:solidFill>
                <a:latin typeface="Calibri" panose="020F0502020204030204" pitchFamily="34" charset="0"/>
              </a:rPr>
              <a:t>Esta escultura de Jesús </a:t>
            </a:r>
            <a:r>
              <a:rPr lang="es-ES" b="1" dirty="0" err="1">
                <a:solidFill>
                  <a:schemeClr val="tx1"/>
                </a:solidFill>
                <a:latin typeface="Calibri" panose="020F0502020204030204" pitchFamily="34" charset="0"/>
              </a:rPr>
              <a:t>L</a:t>
            </a:r>
            <a:r>
              <a:rPr lang="es-ES" b="1" dirty="0" err="1" smtClean="0">
                <a:solidFill>
                  <a:schemeClr val="tx1"/>
                </a:solidFill>
                <a:latin typeface="Calibri" panose="020F0502020204030204" pitchFamily="34" charset="0"/>
              </a:rPr>
              <a:t>izaso</a:t>
            </a:r>
            <a:r>
              <a:rPr lang="es-ES" b="1" dirty="0" smtClean="0">
                <a:solidFill>
                  <a:schemeClr val="tx1"/>
                </a:solidFill>
                <a:latin typeface="Calibri" panose="020F0502020204030204" pitchFamily="34" charset="0"/>
              </a:rPr>
              <a:t> está ubicada en los </a:t>
            </a:r>
            <a:r>
              <a:rPr lang="es-ES" b="1" dirty="0">
                <a:solidFill>
                  <a:schemeClr val="tx1"/>
                </a:solidFill>
                <a:latin typeface="Calibri" panose="020F0502020204030204" pitchFamily="34" charset="0"/>
              </a:rPr>
              <a:t>a</a:t>
            </a:r>
            <a:r>
              <a:rPr lang="es-ES" b="1" dirty="0" smtClean="0">
                <a:solidFill>
                  <a:schemeClr val="tx1"/>
                </a:solidFill>
                <a:latin typeface="Calibri" panose="020F0502020204030204" pitchFamily="34" charset="0"/>
              </a:rPr>
              <a:t>ledaños </a:t>
            </a:r>
            <a:r>
              <a:rPr lang="es-ES" b="1" dirty="0">
                <a:solidFill>
                  <a:schemeClr val="tx1"/>
                </a:solidFill>
                <a:latin typeface="Calibri" panose="020F0502020204030204" pitchFamily="34" charset="0"/>
              </a:rPr>
              <a:t>de la Casa de Cultura Clara </a:t>
            </a:r>
            <a:r>
              <a:rPr lang="es-ES" b="1" dirty="0" smtClean="0">
                <a:solidFill>
                  <a:schemeClr val="tx1"/>
                </a:solidFill>
                <a:latin typeface="Calibri" panose="020F0502020204030204" pitchFamily="34" charset="0"/>
              </a:rPr>
              <a:t>Campoamor. Se inauguró el 14 de marzo del 2008 y está hecha con </a:t>
            </a:r>
            <a:r>
              <a:rPr lang="es-ES" b="1" dirty="0">
                <a:solidFill>
                  <a:schemeClr val="tx1"/>
                </a:solidFill>
                <a:latin typeface="Calibri" panose="020F0502020204030204" pitchFamily="34" charset="0"/>
              </a:rPr>
              <a:t>a</a:t>
            </a:r>
            <a:r>
              <a:rPr lang="es-ES" b="1" dirty="0" smtClean="0">
                <a:solidFill>
                  <a:schemeClr val="tx1"/>
                </a:solidFill>
                <a:latin typeface="Calibri" panose="020F0502020204030204" pitchFamily="34" charset="0"/>
              </a:rPr>
              <a:t>cero corten</a:t>
            </a:r>
            <a:r>
              <a:rPr lang="es-ES" b="1" dirty="0">
                <a:solidFill>
                  <a:schemeClr val="tx1"/>
                </a:solidFill>
                <a:latin typeface="Calibri" panose="020F0502020204030204" pitchFamily="34" charset="0"/>
              </a:rPr>
              <a:t>, mármol, hierro y </a:t>
            </a:r>
            <a:r>
              <a:rPr lang="es-ES" b="1" dirty="0" smtClean="0">
                <a:solidFill>
                  <a:schemeClr val="tx1"/>
                </a:solidFill>
                <a:latin typeface="Calibri" panose="020F0502020204030204" pitchFamily="34" charset="0"/>
              </a:rPr>
              <a:t>bronce y mide 4’70 metros.</a:t>
            </a:r>
          </a:p>
          <a:p>
            <a:r>
              <a:rPr lang="es-ES" b="1" dirty="0" smtClean="0">
                <a:solidFill>
                  <a:schemeClr val="tx1"/>
                </a:solidFill>
                <a:latin typeface="Calibri" panose="020F0502020204030204" pitchFamily="34" charset="0"/>
              </a:rPr>
              <a:t>Es una escultura que homenajea a la mujer </a:t>
            </a:r>
            <a:r>
              <a:rPr lang="es-ES" b="1" dirty="0" err="1" smtClean="0">
                <a:solidFill>
                  <a:schemeClr val="tx1"/>
                </a:solidFill>
                <a:latin typeface="Calibri" panose="020F0502020204030204" pitchFamily="34" charset="0"/>
              </a:rPr>
              <a:t>barakaldesa</a:t>
            </a:r>
            <a:r>
              <a:rPr lang="es-ES" b="1" dirty="0" smtClean="0">
                <a:solidFill>
                  <a:schemeClr val="tx1"/>
                </a:solidFill>
                <a:latin typeface="Calibri" panose="020F0502020204030204" pitchFamily="34" charset="0"/>
              </a:rPr>
              <a:t>.</a:t>
            </a:r>
            <a:endParaRPr lang="es-ES" b="1" dirty="0">
              <a:solidFill>
                <a:schemeClr val="tx1"/>
              </a:solidFill>
              <a:latin typeface="Calibri" panose="020F0502020204030204" pitchFamily="34" charset="0"/>
            </a:endParaRPr>
          </a:p>
        </p:txBody>
      </p:sp>
      <p:pic>
        <p:nvPicPr>
          <p:cNvPr id="8194" name="Picture 2" descr="http://www.jesuslizaso.com/upload/foto_2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3350" y="947211"/>
            <a:ext cx="3810000" cy="487680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73" y="1220431"/>
            <a:ext cx="3452686" cy="4603581"/>
          </a:xfrm>
          <a:prstGeom prst="rect">
            <a:avLst/>
          </a:prstGeom>
        </p:spPr>
      </p:pic>
    </p:spTree>
    <p:extLst>
      <p:ext uri="{BB962C8B-B14F-4D97-AF65-F5344CB8AC3E}">
        <p14:creationId xmlns:p14="http://schemas.microsoft.com/office/powerpoint/2010/main" val="2128421365"/>
      </p:ext>
    </p:extLst>
  </p:cSld>
  <p:clrMapOvr>
    <a:masterClrMapping/>
  </p:clrMapOvr>
  <p:transition spd="slow" advClick="0" advTm="7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3098" y="1317937"/>
            <a:ext cx="7178779" cy="3846491"/>
          </a:xfrm>
        </p:spPr>
        <p:txBody>
          <a:bodyPr>
            <a:normAutofit fontScale="90000"/>
          </a:bodyPr>
          <a:lstStyle/>
          <a:p>
            <a:pPr algn="ctr"/>
            <a:r>
              <a:rPr lang="es-ES" sz="6000" b="1" dirty="0" smtClean="0">
                <a:solidFill>
                  <a:schemeClr val="tx1"/>
                </a:solidFill>
                <a:latin typeface="Cooper Black" panose="0208090404030B020404" pitchFamily="18" charset="0"/>
              </a:rPr>
              <a:t/>
            </a:r>
            <a:br>
              <a:rPr lang="es-ES" sz="6000" b="1" dirty="0" smtClean="0">
                <a:solidFill>
                  <a:schemeClr val="tx1"/>
                </a:solidFill>
                <a:latin typeface="Cooper Black" panose="0208090404030B020404" pitchFamily="18" charset="0"/>
              </a:rPr>
            </a:br>
            <a:r>
              <a:rPr lang="es-ES" sz="6000" b="1" dirty="0">
                <a:solidFill>
                  <a:schemeClr val="tx1"/>
                </a:solidFill>
                <a:latin typeface="Cooper Black" panose="0208090404030B020404" pitchFamily="18" charset="0"/>
              </a:rPr>
              <a:t/>
            </a:r>
            <a:br>
              <a:rPr lang="es-ES" sz="6000" b="1" dirty="0">
                <a:solidFill>
                  <a:schemeClr val="tx1"/>
                </a:solidFill>
                <a:latin typeface="Cooper Black" panose="0208090404030B020404" pitchFamily="18" charset="0"/>
              </a:rPr>
            </a:br>
            <a:r>
              <a:rPr lang="es-ES" sz="6000" b="1" dirty="0" smtClean="0">
                <a:solidFill>
                  <a:schemeClr val="tx1"/>
                </a:solidFill>
                <a:latin typeface="Cooper Black" panose="0208090404030B020404" pitchFamily="18" charset="0"/>
              </a:rPr>
              <a:t>FIN</a:t>
            </a:r>
            <a:br>
              <a:rPr lang="es-ES" sz="6000" b="1" dirty="0" smtClean="0">
                <a:solidFill>
                  <a:schemeClr val="tx1"/>
                </a:solidFill>
                <a:latin typeface="Cooper Black" panose="0208090404030B020404" pitchFamily="18" charset="0"/>
              </a:rPr>
            </a:br>
            <a:r>
              <a:rPr lang="es-ES" sz="6000" b="1" dirty="0">
                <a:solidFill>
                  <a:schemeClr val="tx1"/>
                </a:solidFill>
                <a:latin typeface="Cooper Black" panose="0208090404030B020404" pitchFamily="18" charset="0"/>
              </a:rPr>
              <a:t/>
            </a:r>
            <a:br>
              <a:rPr lang="es-ES" sz="6000" b="1" dirty="0">
                <a:solidFill>
                  <a:schemeClr val="tx1"/>
                </a:solidFill>
                <a:latin typeface="Cooper Black" panose="0208090404030B020404" pitchFamily="18" charset="0"/>
              </a:rPr>
            </a:br>
            <a:endParaRPr lang="es-ES" sz="6000" b="1" dirty="0">
              <a:solidFill>
                <a:schemeClr val="tx1"/>
              </a:solidFill>
              <a:latin typeface="Cooper Black" panose="0208090404030B020404" pitchFamily="18" charset="0"/>
            </a:endParaRPr>
          </a:p>
        </p:txBody>
      </p:sp>
    </p:spTree>
    <p:extLst>
      <p:ext uri="{BB962C8B-B14F-4D97-AF65-F5344CB8AC3E}">
        <p14:creationId xmlns:p14="http://schemas.microsoft.com/office/powerpoint/2010/main" val="4213957312"/>
      </p:ext>
    </p:extLst>
  </p:cSld>
  <p:clrMapOvr>
    <a:masterClrMapping/>
  </p:clrMapOvr>
  <p:transition spd="slow" advClick="0" advTm="7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61623"/>
          </a:xfrm>
        </p:spPr>
        <p:txBody>
          <a:bodyPr/>
          <a:lstStyle/>
          <a:p>
            <a:r>
              <a:rPr lang="es-ES" u="sng" dirty="0" smtClean="0">
                <a:solidFill>
                  <a:schemeClr val="tx1"/>
                </a:solidFill>
                <a:latin typeface="Cooper Black" panose="0208090404030B020404" pitchFamily="18" charset="0"/>
              </a:rPr>
              <a:t>1.-Monumento a la industria</a:t>
            </a:r>
            <a:endParaRPr lang="es-ES" u="sng" dirty="0">
              <a:solidFill>
                <a:schemeClr val="tx1"/>
              </a:solidFill>
              <a:latin typeface="Cooper Black" panose="0208090404030B020404" pitchFamily="18" charset="0"/>
            </a:endParaRPr>
          </a:p>
        </p:txBody>
      </p:sp>
      <p:pic>
        <p:nvPicPr>
          <p:cNvPr id="4" name="Marcador de contenido 3" descr="http://ezagutubarakaldo.barakaldo.org/argazkiak/Images/137/2947_thumb.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9670" y="1790164"/>
            <a:ext cx="3343085" cy="4159876"/>
          </a:xfrm>
          <a:prstGeom prst="rect">
            <a:avLst/>
          </a:prstGeom>
          <a:noFill/>
          <a:ln>
            <a:noFill/>
          </a:ln>
        </p:spPr>
      </p:pic>
      <p:pic>
        <p:nvPicPr>
          <p:cNvPr id="5" name="Imagen 4" descr="http://mw2.google.com/mw-panoramio/photos/medium/30292938.jpg"/>
          <p:cNvPicPr/>
          <p:nvPr/>
        </p:nvPicPr>
        <p:blipFill>
          <a:blip r:embed="rId3">
            <a:extLst>
              <a:ext uri="{28A0092B-C50C-407E-A947-70E740481C1C}">
                <a14:useLocalDpi xmlns:a14="http://schemas.microsoft.com/office/drawing/2010/main" val="0"/>
              </a:ext>
            </a:extLst>
          </a:blip>
          <a:srcRect/>
          <a:stretch>
            <a:fillRect/>
          </a:stretch>
        </p:blipFill>
        <p:spPr bwMode="auto">
          <a:xfrm>
            <a:off x="4337704" y="1572864"/>
            <a:ext cx="4936298" cy="4377176"/>
          </a:xfrm>
          <a:prstGeom prst="rect">
            <a:avLst/>
          </a:prstGeom>
          <a:noFill/>
          <a:ln>
            <a:noFill/>
          </a:ln>
        </p:spPr>
      </p:pic>
    </p:spTree>
    <p:extLst>
      <p:ext uri="{BB962C8B-B14F-4D97-AF65-F5344CB8AC3E}">
        <p14:creationId xmlns:p14="http://schemas.microsoft.com/office/powerpoint/2010/main" val="3586555782"/>
      </p:ext>
    </p:extLst>
  </p:cSld>
  <p:clrMapOvr>
    <a:masterClrMapping/>
  </p:clrMapOvr>
  <p:transition spd="slow" advClick="0" advTm="7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095482" y="991672"/>
            <a:ext cx="3412901" cy="4920899"/>
          </a:xfrm>
        </p:spPr>
        <p:txBody>
          <a:bodyPr>
            <a:normAutofit fontScale="92500" lnSpcReduction="10000"/>
          </a:bodyPr>
          <a:lstStyle/>
          <a:p>
            <a:pPr marL="228600">
              <a:lnSpc>
                <a:spcPct val="107000"/>
              </a:lnSpc>
              <a:spcAft>
                <a:spcPts val="800"/>
              </a:spcAft>
            </a:pPr>
            <a:r>
              <a:rPr lang="es-ES" b="1" dirty="0">
                <a:latin typeface="Calibri" panose="020F0502020204030204" pitchFamily="34" charset="0"/>
                <a:ea typeface="Calibri" panose="020F0502020204030204" pitchFamily="34" charset="0"/>
                <a:cs typeface="Times New Roman" panose="02020603050405020304" pitchFamily="18" charset="0"/>
              </a:rPr>
              <a:t>Imagen de la escultura situada en la </a:t>
            </a:r>
            <a:r>
              <a:rPr lang="es-ES" b="1" dirty="0" err="1">
                <a:latin typeface="Calibri" panose="020F0502020204030204" pitchFamily="34" charset="0"/>
                <a:ea typeface="Calibri" panose="020F0502020204030204" pitchFamily="34" charset="0"/>
                <a:cs typeface="Times New Roman" panose="02020603050405020304" pitchFamily="18" charset="0"/>
              </a:rPr>
              <a:t>Herriko</a:t>
            </a:r>
            <a:r>
              <a:rPr lang="es-ES" b="1" dirty="0">
                <a:latin typeface="Calibri" panose="020F0502020204030204" pitchFamily="34" charset="0"/>
                <a:ea typeface="Calibri" panose="020F0502020204030204" pitchFamily="34" charset="0"/>
                <a:cs typeface="Times New Roman" panose="02020603050405020304" pitchFamily="18" charset="0"/>
              </a:rPr>
              <a:t> plaza. Es una obra de bronce y acero </a:t>
            </a:r>
            <a:r>
              <a:rPr lang="es-ES" b="1" dirty="0" smtClean="0">
                <a:latin typeface="Calibri" panose="020F0502020204030204" pitchFamily="34" charset="0"/>
                <a:ea typeface="Calibri" panose="020F0502020204030204" pitchFamily="34" charset="0"/>
                <a:cs typeface="Times New Roman" panose="02020603050405020304" pitchFamily="18" charset="0"/>
              </a:rPr>
              <a:t>corten </a:t>
            </a:r>
            <a:r>
              <a:rPr lang="es-ES" b="1" dirty="0">
                <a:latin typeface="Calibri" panose="020F0502020204030204" pitchFamily="34" charset="0"/>
                <a:ea typeface="Calibri" panose="020F0502020204030204" pitchFamily="34" charset="0"/>
                <a:cs typeface="Times New Roman" panose="02020603050405020304" pitchFamily="18" charset="0"/>
              </a:rPr>
              <a:t>realizada por Lucas Alcalde e inaugurada el 17 de mayo de 2002. Está formada por una figura de un hombre sobre un pedestal. En las cuatro caras del pedestal hay cuatro relieves en bronce que recuerdan el pasado fabril de la ciudad: el antiguo cargadero de mineral, un soldador, un herrero y la boca del horno de una ferrería. La figura del hombre situada sobre el pedestal aparece desnuda, con una maza levantada sobre la cabeza.</a:t>
            </a:r>
            <a:endParaRPr lang="es-ES" sz="1600" b="1"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pic>
        <p:nvPicPr>
          <p:cNvPr id="4" name="Imagen 3" descr="http://www.que.es/archivos/201009/baranormal-365xXx80.jpg"/>
          <p:cNvPicPr/>
          <p:nvPr/>
        </p:nvPicPr>
        <p:blipFill>
          <a:blip r:embed="rId2">
            <a:extLst>
              <a:ext uri="{28A0092B-C50C-407E-A947-70E740481C1C}">
                <a14:useLocalDpi xmlns:a14="http://schemas.microsoft.com/office/drawing/2010/main" val="0"/>
              </a:ext>
            </a:extLst>
          </a:blip>
          <a:srcRect/>
          <a:stretch>
            <a:fillRect/>
          </a:stretch>
        </p:blipFill>
        <p:spPr bwMode="auto">
          <a:xfrm>
            <a:off x="547353" y="1030309"/>
            <a:ext cx="3380704" cy="4817870"/>
          </a:xfrm>
          <a:prstGeom prst="rect">
            <a:avLst/>
          </a:prstGeom>
          <a:noFill/>
          <a:ln>
            <a:noFill/>
          </a:ln>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808" y="991672"/>
            <a:ext cx="3262916" cy="4350554"/>
          </a:xfrm>
          <a:prstGeom prst="rect">
            <a:avLst/>
          </a:prstGeom>
        </p:spPr>
      </p:pic>
    </p:spTree>
    <p:extLst>
      <p:ext uri="{BB962C8B-B14F-4D97-AF65-F5344CB8AC3E}">
        <p14:creationId xmlns:p14="http://schemas.microsoft.com/office/powerpoint/2010/main" val="1687130820"/>
      </p:ext>
    </p:extLst>
  </p:cSld>
  <p:clrMapOvr>
    <a:masterClrMapping/>
  </p:clrMapOvr>
  <p:transition spd="slow" advClick="0" advTm="7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331" y="480812"/>
            <a:ext cx="8492424" cy="1219200"/>
          </a:xfrm>
        </p:spPr>
        <p:txBody>
          <a:bodyPr>
            <a:normAutofit/>
          </a:bodyPr>
          <a:lstStyle/>
          <a:p>
            <a:r>
              <a:rPr lang="es-ES" sz="4000" b="1" u="sng" dirty="0" smtClean="0">
                <a:solidFill>
                  <a:schemeClr val="tx1"/>
                </a:solidFill>
                <a:latin typeface="Cooper Black" panose="0208090404030B020404" pitchFamily="18" charset="0"/>
              </a:rPr>
              <a:t>2.Chimeneas de Ibarrola</a:t>
            </a:r>
            <a:endParaRPr lang="es-ES" sz="4000" b="1" u="sng" dirty="0">
              <a:solidFill>
                <a:schemeClr val="tx1"/>
              </a:solidFill>
              <a:latin typeface="Cooper Black" panose="0208090404030B020404" pitchFamily="18" charset="0"/>
            </a:endParaRPr>
          </a:p>
        </p:txBody>
      </p:sp>
      <p:pic>
        <p:nvPicPr>
          <p:cNvPr id="2050" name="Picture 2" descr="https://encrypted-tbn2.gstatic.com/images?q=tbn:ANd9GcTvBjWzMu2iRQUzPpZGPURnXs_9-PEZwYfG1rRlje-V3K5_7a0lSQ"/>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356" y="1512130"/>
            <a:ext cx="3791140" cy="506136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521" y="2271903"/>
            <a:ext cx="5349330" cy="3541819"/>
          </a:xfrm>
          <a:prstGeom prst="rect">
            <a:avLst/>
          </a:prstGeom>
        </p:spPr>
      </p:pic>
    </p:spTree>
    <p:extLst>
      <p:ext uri="{BB962C8B-B14F-4D97-AF65-F5344CB8AC3E}">
        <p14:creationId xmlns:p14="http://schemas.microsoft.com/office/powerpoint/2010/main" val="1814465376"/>
      </p:ext>
    </p:extLst>
  </p:cSld>
  <p:clrMapOvr>
    <a:masterClrMapping/>
  </p:clrMapOvr>
  <p:transition spd="slow" advClick="0" advTm="7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4250027" y="1197355"/>
            <a:ext cx="3774723" cy="4735132"/>
          </a:xfrm>
        </p:spPr>
        <p:txBody>
          <a:bodyPr>
            <a:normAutofit/>
          </a:bodyPr>
          <a:lstStyle/>
          <a:p>
            <a:r>
              <a:rPr lang="es-ES" sz="2000" b="1" dirty="0" smtClean="0">
                <a:solidFill>
                  <a:schemeClr val="tx1"/>
                </a:solidFill>
                <a:latin typeface="Calibri" panose="020F0502020204030204" pitchFamily="34" charset="0"/>
              </a:rPr>
              <a:t>En la parte central de la Plaza </a:t>
            </a:r>
            <a:r>
              <a:rPr lang="es-ES" sz="2000" b="1" dirty="0" err="1" smtClean="0">
                <a:solidFill>
                  <a:schemeClr val="tx1"/>
                </a:solidFill>
                <a:latin typeface="Calibri" panose="020F0502020204030204" pitchFamily="34" charset="0"/>
              </a:rPr>
              <a:t>Bide</a:t>
            </a:r>
            <a:r>
              <a:rPr lang="es-ES" sz="2000" b="1" dirty="0" smtClean="0">
                <a:solidFill>
                  <a:schemeClr val="tx1"/>
                </a:solidFill>
                <a:latin typeface="Calibri" panose="020F0502020204030204" pitchFamily="34" charset="0"/>
              </a:rPr>
              <a:t> </a:t>
            </a:r>
            <a:r>
              <a:rPr lang="es-ES" sz="2000" b="1" dirty="0" err="1" smtClean="0">
                <a:solidFill>
                  <a:schemeClr val="tx1"/>
                </a:solidFill>
                <a:latin typeface="Calibri" panose="020F0502020204030204" pitchFamily="34" charset="0"/>
              </a:rPr>
              <a:t>Onera</a:t>
            </a:r>
            <a:r>
              <a:rPr lang="es-ES" sz="2000" b="1" dirty="0" smtClean="0">
                <a:solidFill>
                  <a:schemeClr val="tx1"/>
                </a:solidFill>
                <a:latin typeface="Calibri" panose="020F0502020204030204" pitchFamily="34" charset="0"/>
              </a:rPr>
              <a:t> se encuentra este conjunto </a:t>
            </a:r>
            <a:r>
              <a:rPr lang="es-ES" sz="2000" b="1" dirty="0">
                <a:solidFill>
                  <a:schemeClr val="tx1"/>
                </a:solidFill>
                <a:latin typeface="Calibri" panose="020F0502020204030204" pitchFamily="34" charset="0"/>
              </a:rPr>
              <a:t>escultural “Las Chimeneas”, obra de Agustín Ibarrola. Se trata de tres esculturas de 7 metros de largo realizadas en acero </a:t>
            </a:r>
            <a:r>
              <a:rPr lang="es-ES" sz="2000" b="1" dirty="0" smtClean="0">
                <a:solidFill>
                  <a:schemeClr val="tx1"/>
                </a:solidFill>
                <a:latin typeface="Calibri" panose="020F0502020204030204" pitchFamily="34" charset="0"/>
              </a:rPr>
              <a:t>corten </a:t>
            </a:r>
            <a:r>
              <a:rPr lang="es-ES" sz="2000" b="1" dirty="0">
                <a:solidFill>
                  <a:schemeClr val="tx1"/>
                </a:solidFill>
                <a:latin typeface="Calibri" panose="020F0502020204030204" pitchFamily="34" charset="0"/>
              </a:rPr>
              <a:t>y separadas unos dos metros entre sí. Representan el pasado de la localidad y constituyen un homenaje al paisaje industrial que ofrecía </a:t>
            </a:r>
            <a:r>
              <a:rPr lang="es-ES" sz="2000" b="1" dirty="0" err="1" smtClean="0">
                <a:solidFill>
                  <a:schemeClr val="tx1"/>
                </a:solidFill>
                <a:latin typeface="Calibri" panose="020F0502020204030204" pitchFamily="34" charset="0"/>
              </a:rPr>
              <a:t>Barakaldo</a:t>
            </a:r>
            <a:r>
              <a:rPr lang="es-ES" sz="2000" b="1" dirty="0" smtClean="0">
                <a:solidFill>
                  <a:schemeClr val="tx1"/>
                </a:solidFill>
                <a:latin typeface="Calibri" panose="020F0502020204030204" pitchFamily="34" charset="0"/>
              </a:rPr>
              <a:t> a principios del siglo XX.</a:t>
            </a:r>
            <a:endParaRPr lang="es-ES" sz="2000" b="1" dirty="0">
              <a:solidFill>
                <a:schemeClr val="tx1"/>
              </a:solidFill>
              <a:latin typeface="Calibri" panose="020F0502020204030204" pitchFamily="34" charset="0"/>
            </a:endParaRPr>
          </a:p>
        </p:txBody>
      </p:sp>
      <p:pic>
        <p:nvPicPr>
          <p:cNvPr id="5" name="Marcador de contenido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15155" y="1118584"/>
            <a:ext cx="3265488" cy="4892675"/>
          </a:xfr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3827" y="1406815"/>
            <a:ext cx="3237158" cy="4316211"/>
          </a:xfrm>
          <a:prstGeom prst="rect">
            <a:avLst/>
          </a:prstGeom>
        </p:spPr>
      </p:pic>
    </p:spTree>
    <p:extLst>
      <p:ext uri="{BB962C8B-B14F-4D97-AF65-F5344CB8AC3E}">
        <p14:creationId xmlns:p14="http://schemas.microsoft.com/office/powerpoint/2010/main" val="1718341434"/>
      </p:ext>
    </p:extLst>
  </p:cSld>
  <p:clrMapOvr>
    <a:masterClrMapping/>
  </p:clrMapOvr>
  <p:transition spd="slow" advClick="0" advTm="7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b="1" u="sng" dirty="0" smtClean="0">
                <a:solidFill>
                  <a:schemeClr val="tx1"/>
                </a:solidFill>
                <a:latin typeface="Cooper Black" panose="0208090404030B020404" pitchFamily="18" charset="0"/>
              </a:rPr>
              <a:t>3.Busto de Clara Campoamor</a:t>
            </a:r>
            <a:endParaRPr lang="es-ES" sz="4400" b="1" u="sng" dirty="0">
              <a:solidFill>
                <a:schemeClr val="tx1"/>
              </a:solidFill>
              <a:latin typeface="Cooper Black" panose="0208090404030B020404" pitchFamily="18" charset="0"/>
            </a:endParaRPr>
          </a:p>
        </p:txBody>
      </p:sp>
      <p:pic>
        <p:nvPicPr>
          <p:cNvPr id="3074" name="Picture 2" descr="http://www.edvediciondigitaldevideo.com/denbora/ejercicios/clara_campoamo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387" y="2116157"/>
            <a:ext cx="4862345" cy="32432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0.gstatic.com/images?q=tbn:ANd9GcR39XFX4BrGn_hc3M6wqGQeHPO405b03WvAgc-JzUyStRCT9iXRG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6413" y="1794300"/>
            <a:ext cx="4759650" cy="3565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533166"/>
      </p:ext>
    </p:extLst>
  </p:cSld>
  <p:clrMapOvr>
    <a:masterClrMapping/>
  </p:clrMapOvr>
  <p:transition spd="slow" advClick="0" advTm="7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74872" y="909034"/>
            <a:ext cx="3245476" cy="3765873"/>
          </a:xfrm>
        </p:spPr>
        <p:txBody>
          <a:bodyPr/>
          <a:lstStyle/>
          <a:p>
            <a:r>
              <a:rPr lang="es-ES" b="1" dirty="0" smtClean="0">
                <a:solidFill>
                  <a:schemeClr val="tx1"/>
                </a:solidFill>
                <a:latin typeface="Calibri" panose="020F0502020204030204" pitchFamily="34" charset="0"/>
              </a:rPr>
              <a:t>Situada a la entrada de la casa de la cultura de </a:t>
            </a:r>
            <a:r>
              <a:rPr lang="es-ES" b="1" dirty="0" err="1" smtClean="0">
                <a:solidFill>
                  <a:schemeClr val="tx1"/>
                </a:solidFill>
                <a:latin typeface="Calibri" panose="020F0502020204030204" pitchFamily="34" charset="0"/>
              </a:rPr>
              <a:t>Gernikako</a:t>
            </a:r>
            <a:r>
              <a:rPr lang="es-ES" b="1" dirty="0" smtClean="0">
                <a:solidFill>
                  <a:schemeClr val="tx1"/>
                </a:solidFill>
                <a:latin typeface="Calibri" panose="020F0502020204030204" pitchFamily="34" charset="0"/>
              </a:rPr>
              <a:t> Arbola se encuentra este busto de </a:t>
            </a:r>
            <a:r>
              <a:rPr lang="es-ES" b="1" dirty="0">
                <a:solidFill>
                  <a:schemeClr val="tx1"/>
                </a:solidFill>
                <a:latin typeface="Calibri" panose="020F0502020204030204" pitchFamily="34" charset="0"/>
              </a:rPr>
              <a:t>Clara </a:t>
            </a:r>
            <a:r>
              <a:rPr lang="es-ES" b="1" dirty="0" smtClean="0">
                <a:solidFill>
                  <a:schemeClr val="tx1"/>
                </a:solidFill>
                <a:latin typeface="Calibri" panose="020F0502020204030204" pitchFamily="34" charset="0"/>
              </a:rPr>
              <a:t>Campoamor que  </a:t>
            </a:r>
            <a:r>
              <a:rPr lang="es-ES" b="1" dirty="0">
                <a:solidFill>
                  <a:schemeClr val="tx1"/>
                </a:solidFill>
                <a:latin typeface="Calibri" panose="020F0502020204030204" pitchFamily="34" charset="0"/>
              </a:rPr>
              <a:t>fue una </a:t>
            </a:r>
            <a:r>
              <a:rPr lang="es-ES" b="1" dirty="0" smtClean="0">
                <a:solidFill>
                  <a:schemeClr val="tx1"/>
                </a:solidFill>
                <a:latin typeface="Calibri" panose="020F0502020204030204" pitchFamily="34" charset="0"/>
              </a:rPr>
              <a:t>política, </a:t>
            </a:r>
            <a:r>
              <a:rPr lang="es-ES" b="1" dirty="0">
                <a:solidFill>
                  <a:schemeClr val="tx1"/>
                </a:solidFill>
                <a:latin typeface="Calibri" panose="020F0502020204030204" pitchFamily="34" charset="0"/>
              </a:rPr>
              <a:t>defensora de los derechos de la mujer y principal impulsora del sufragio femenino en España, logrado en 1931, y ejercido por primera vez por las mujeres en las elecciones de 1933.</a:t>
            </a:r>
          </a:p>
        </p:txBody>
      </p:sp>
      <p:pic>
        <p:nvPicPr>
          <p:cNvPr id="4098" name="Picture 2" descr="https://encrypted-tbn3.gstatic.com/images?q=tbn:ANd9GcQQV1q7-8N7aJ8AI3Cz_f6KdtHAsYTi1v_qvBUJ6pIlIxYyc9g9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4257" y="709308"/>
            <a:ext cx="3025506" cy="416532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774" y="1090748"/>
            <a:ext cx="2837915" cy="3783887"/>
          </a:xfrm>
          <a:prstGeom prst="rect">
            <a:avLst/>
          </a:prstGeom>
        </p:spPr>
      </p:pic>
    </p:spTree>
    <p:extLst>
      <p:ext uri="{BB962C8B-B14F-4D97-AF65-F5344CB8AC3E}">
        <p14:creationId xmlns:p14="http://schemas.microsoft.com/office/powerpoint/2010/main" val="316621566"/>
      </p:ext>
    </p:extLst>
  </p:cSld>
  <p:clrMapOvr>
    <a:masterClrMapping/>
  </p:clrMapOvr>
  <p:transition spd="slow" advClick="0" advTm="7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0375" y="160338"/>
            <a:ext cx="7933386" cy="1011639"/>
          </a:xfrm>
        </p:spPr>
        <p:txBody>
          <a:bodyPr>
            <a:normAutofit/>
          </a:bodyPr>
          <a:lstStyle/>
          <a:p>
            <a:r>
              <a:rPr lang="es-ES" sz="4400" u="sng" dirty="0" smtClean="0">
                <a:solidFill>
                  <a:schemeClr val="tx1"/>
                </a:solidFill>
                <a:latin typeface="Cooper Black" panose="0208090404030B020404" pitchFamily="18" charset="0"/>
              </a:rPr>
              <a:t>4.El Cartero</a:t>
            </a:r>
            <a:endParaRPr lang="es-ES" sz="4400" u="sng" dirty="0">
              <a:solidFill>
                <a:schemeClr val="tx1"/>
              </a:solidFill>
              <a:latin typeface="Cooper Black" panose="0208090404030B020404" pitchFamily="18" charset="0"/>
            </a:endParaRPr>
          </a:p>
        </p:txBody>
      </p:sp>
      <p:sp>
        <p:nvSpPr>
          <p:cNvPr id="4" name="AutoShape 2" descr="data:image/jpeg;base64,/9j/4AAQSkZJRgABAQAAAQABAAD/2wCEAAkGBhQSERUSEhISFBIVEhQUFBQQDxAPDxAQFBUVFBQUFBQXHCYeFxkjGRQVHy8gIycpLCwsFR4xNTAqNSYrLCkBCQoKDgwOGg8PGiwcHBwpKSwpKSwsKSksLCwpKSksKSkpKSkpKSwsLCkpLCwsKSkpKSksLCwsKSkpKSkpKSkpLP/AABEIALcBEwMBIgACEQEDEQH/xAAcAAABBQEBAQAAAAAAAAAAAAAFAAIDBAYBBwj/xAA9EAABAwMDAgUCAgkBCAMAAAABAAIRAwQhBRIxQVEGEyJhcYGRMrEHFCNCUmKh0fDBJDNygpKi4fF0g7P/xAAYAQADAQEAAAAAAAAAAAAAAAAAAQIDBP/EACIRAQEAAgICAgIDAAAAAAAAAAABAhEhMRJBA1FhcRMiMv/aAAwDAQACEQMRAD8A8bdUP0T2hMKewqW0OShPXISUY0epddRlNpn1KeE0qVemRCuaafUFDejAU2nj1BAaHSsPcp9XpgsyobHD3fCi1O7kR7pa5PfATfWmyI7IS38aN3b5CCgetWyvae4pGOUc8JX3ltd7oLdU/SpNOB2GOUUTtt6FOnUpPc8CYMSsA+s6m70mBP0RJmrvDdhQu7qApQXjo7zy9wJV17cIbROQiTqohFOG0xhSUxlMpnCkpHKoJXUuqktbnbjonvbhcsmSp6Un3S4R2UVy4EfBXL93lkFonv8ACC17hxJInaSg60bSlTPrQzTrvc6Cegj6K4R+0bkj46plK19tqHk0N0Siuh6oKzd0RlYq+1F0CiGkhzMRmCTAJ7It4Wun0i6m9uA5rZH8RzCnKTTTG3y/DdeIdV8mkDEyvP7jWwSThazx1VH6uOpHQcrzR1NoaHOxPf3RljbWcy0PWmobyeMBQ1NVHHvHCi0imJJEcLtpabnTIjcVWGE9nnndTTO0bj9tUiRJ6Kjemajsk5jPOMI0LUfrNUDpH5J50sAuI5JnPT4VaiccqBCzd2SWh8hJLUPyyZ2pT7KNhMqAVPdPZWhTYmVeCTyuU78dVLua7qjxV5KtBWGqkRDjCtNmECUy9OB8qfTXQ5qqXNKByeU+1p5BkpG0tOt6z7qzqli3yw4FBaVUbvb3VqtXJZzhVpFqve28AFAz+NaC6rywBAD+P6ple1u6/CrfhunIcFXu2+lWvDB/ElRO146Y1zXEjIWdvLbbK2lu2WOWW1VvPylBQ2meFZc6eFUCbJlUSyWuRrQvCFzcgPbDKcmKlUlrHFvIYAC55+B7IVb3Yw09cScD79FurT9IT7e1ZZ0WNqGnvHmvnYWucTtazBgbiJJB4wOFNFvHCq3QA2ab6j3uESGUgwNBAIJLiehnhUb+1NvU2gEiJy7cfqQAFsvCdtc3bzcXDmtYZ2NZTY19eoIHME7QMTOSAOAVQ8Z6btqOqwSzcKU7f2ZqNB3Cm+ZcAWkTAEggExKV3pMyu2VrVQ9zfymUPureHcegnnsVKapa7PQ8fROurpr27QcnuISnLb0q2Vt+ODwcHrKt2lfe9p/h5+VQs7k0yWkY/qrmmWrj6wMSZ/mVlF2pegNdWyDva1vYtafUFLT8Qvc5/q27n7wHNOSBAAQW8ruLdgjZ5hOOQZ6pXN/6CNvqaQWmFOtq87HoFxeh9Asc/c8DcXOiS2MfkslqLAQ07pa3bIEScK3f3IpWYaCHOrUw+R+IHAc34zP0WXqXXo2gR8ckosu0+TQU60u2sd6SJdEAN+qJBrNu1szHR3Cz/h1jnktmBBPuVFW1F7HuaD+92SmO2vnqb+1yxc1lxUDs4GZKLtvKR6fmszpdYurOJySFbv2bG4OZz91Vw42z/k9DRuafYfZJZD9Zd3K4p8D/AJFBJdSVsXF0FKF3agHB6tUb+OUtPtBUeATAgn7LlWiGuIQo+6umuGBmUxh4g5Xa9tDdybbUpMyj2r0IM4UrZ4lOsJAO5s9uq66JAGJKQcqgxCHPtHB0rQ1dIdt3Bw+uFRLDwBMdsp7KxUuvwqx4ZfBd9VPbUQ5uQp7ayDJI6opTsesgPKcVjtV6/JRxlctYRPKB6kMJQ8glq6BlKmwnhPjKtBlQZC9o/RFYUTRNWrRY9za8NcWNLx+zaRBPYkn6rxqsMheu/okvCd1sJGfOLv5QGsIj/OVN7P09Duj6oGSSDmORnkdjH2Xm36UNRptfRt6bmuNJrn1NhDg17sMB24BALzH8w7rc67qzaTC4sc57pZRYxjnvq1TAawAZyT8e682vvAdRlPza1WmyW7rirWdFOnUcdxaCJL3/AMrQT9MpXmM52yMbyT8fcz/ZNv7RzGA/VX7S4YanlWVB9zUJ/HWBDXR1ZQaYaPd7nfRS6pp10SW1gwPgEUqPlv2s/iIpTtE4ynNa013WWuahcQSOkInp+qFrPaI+qp31AtPBgROOCrFlbtNeP3du4duElTsT0W03VGtMEucCQewyU7xjorqR8xu0MdiB0VewuzSrl4bMsds7N91oLjw7VuLN9d7iCAXBruTH5KbPatzWmaFlTFmXveTUI/ZQcATlsIfYWDqplo9I/qi97ppp2NOs4/j9AA6EjqlYXjqDNgHSf/SpGOva1pdsKWYjEQZVK40g1aksBPq9RH5KoNWqvJycfZXtN1Co2ngj1OkntlLlpuWdINPsC25c0AyAi9XSnu5b+SCDV3C5c8RMR7ImNcqRlw+ye6nc+nToR/hH3C6qT9SrE4d/RcRr8l5fhmF1dIXE0EF0OS2pqAt2riCCPdWalI1OmVY0mxL6RcP3SVSF5DuccFIG16bmiCcKbT6e7CVzcAg56LthV2tJQudCFWqW46BD6e578HqprR5qOAnr+aI6Tox/WYPTKrTPaK7Y/Akj4K4wvp5HHvK0Ws6W4CWjjKEvuCaMkSkraiH1JnAlSi8c2AVbpwRgdFSNm4O3Sn6HVSvuD2Ub3tdyrtPPKdUsMSWmO8YU7UBVHNa7HVR/q85XNSt9rpCbTru7YVxnTK9IyFp/D/iV1i7z2t3HynMiSB6i0ye+WjCzTrgSr5p+YzaCOJJM7WNHLnR0Ej7gckBLKKjU3P6Qbpj6dapVa7076dJrGbIqCDiPQS0kF34oJAIlZ/WNYvNSfueS5rOGgtpW9EdhuIaPqZJ7lQUKDK1xb0ZLae6lQLyYeWF8F55DT6zAGAABmCT6DrP6O/LoCnSq+YN7X0yYoxDeXSS2BJyP5sKIVrLaZqDbO3cWx5+71wATDZ9IOcDme5PYI9aQ21a9347hjatSo71F1Q/hA7ABwAA7lYq+pvtnCp5lNxBcxzWFz2lpBYQ50AEETx+a9H0azNxpVMgEimxsZETRJDh8lo/7uiaawmv05YXRkQTxJb1+oPX+6B2z3bhAkbYkdWrX6hZCXiOB0MiM+3GVk7Z7reqTEsBh3aDwfmPyU4/S9+xm2Da1xQawSGj1f8PYrb6jqYbRczgbY5WD8O3wp3D6sYzA9jnCM6zrDKrCeMIuNrSZyMtcas/9X8l2aYqlzD2IJwo7vUC7bHYCUi0Gg/uHqfUw39kWjoJW3xzd0xtTaTYHbUkdJjrEKsahDQ0e62ZZTO3gbqXTuEK02yoPdWJd+E+kHv1/qs9rZigz9rnsrzngJ2qUhTuRBkbVWr1wXEqk6PN0kh764ldRsKzimpzgmhIJGuwVHCe0LopJG03hkjyasnostU5PyUf0Ufs3icoFUbBI9yiC9GgK/ZiWkKii+gWJrPFMcuMIOdLei24FRvyFtdKtB+sOI52hAq/he4tXyGFw+FNpWvPo1HOq03ZxgSlllvoST22r7MOpvnOCsU612UHAjqYWiHilgpuc5pY0g5cC1U7TU7SrTcHVBuzA3Cft1Uy2HZAbwxVpvlrj6pjoiXiHS202AtWAuLnyrlzmHAdj4WlZrTrmmAfhPLe9nhJUdu+CFqbPVKbqTmOAkD/RYXU6rqDw09RKR1EtbuPB/wBU9i48/p3WmcxxJTLDTTUbIUFfUQ8QFa0/WfIbBGCq9FNb5QVNLgweUTNhtsyWSPW01eu8tLmj6De0x7z2VSrrDXODkX0CuK730BkPY4gTGYgn8j9EuxnJJuMnUfnHPf39l6dY6m+/o0yADECpjcWPDXtPyASHD/iC8zvqRa8tcIc0lrh/M0wf6hFPBfiJ1pcFwJDXtLXFvLTILXD3BH2JUaRYt6tpNZtsCaZLqo3hoB3hgPLmgYOAY7FHfBPi51tTFpVA8uo8FrsRTqmG5P8ACQPofkr0RujOrUPNj1ziBt/CXNLfu4zPZAafhC3qVAKrXBoy4sfDSewwfbMK4z3vtV8SaIKTnO2wXkvERhpwW/RwP0hYPWmbGvwCHNifjOf86L2HxnbsdaMFJpHlEZklzmEBsdyfS3J5Xl2p225pB6dDypvFXjzLGRs65ZAdO13B/wA/zKu1LZz8NBOOnRX6Hhh9ahua0kMmTjBBP3wo/DmqeQ91OqMxDSevt/ZXBVAP2UqlMjMqC4fLWfCt6lVFSoS3kgyPqh/7gWvw/wChnOBKhdv2hw/dVSwuzuLu54R7QNLe+i4im9wMgENJG6OEF0/TS4kjo4jjsVnlOT4R3FSawPsq922DI6qzVtiK4Hsn6lprg3dB+ylVoVKS75a6q1UGvTU5y4kaSmE4FMpqUFBiWk0yZ+EJrD1H5KN6NcNaHbkEuD63R3KQpi1PgK4FO7pP5G7P1ELLBGNArhtRp7EIp4vph1BtZkgDI9isRqOiMY/JaZPUBHfCOttqUIGCB1BHRYLxTdAV3B7jz0lYe9OjCblon47tqYsHABs7ejYP3Xi1t+IL0DUmeZaPcHkgTgud0HYrAWY9YWnxo+bHVjlceorQ+HgQwO6Ag/QFA7yn+0IWk0ajFuT8/mtL0yx3tU8XXIqVGwOh/wBEPvJ2AfCs67+NpTL5voCMceDt5/Ydb8ohqdIbWwhrTlFbwehsqvTMPqUsK5oNwaVdj+zoOSJacGY+VA5/RdpuygxrxpagVBVbxVbJ4kPbh0/I2n7oHpdHfWpM/jqMZ/1ODf8AVaS8b51mTJLmAOA7Fs7oHTBP2CB+Gh/tlt/8ij/+jVnSxe/+Ede/WKt3RLv91dVtsOwaTnuDTnpLT/1IhqWlAOaIHqn92TGc+wXnfgq2cytXuWulrQ6QHbS41HF8HEEhoJjvC3+j6957Je31EBpAIJjJJnrhEvpGUB9ZqnY9gMgiD7DlYq/oyZmekAdBytf4jum0nbSQGySScgQPbmSQAsTea2A4hgbJkAubEGeh74TpY9oKGvPt6dSk1oIcXQT+6Xcz/VZHUaLnQMEgzu4Oen3Rm5JOT1mf7KsGT9U8NWaaZcUIrEgAkEPHJ5a4dwVXYcfVHnUxwe3XhWfD3hqlWr7HPhjmktE5Lhy0H2GfotPjsxyLK2xvv0f61Rbp4pkA1BuB7yZXndleBnmAjPmP/q4lTC9FlUcGnc0OInkxxKF2Z811RwMS4n7pW/2LnbtW7/2hjgJ9kT8SauKlIANg8FB7M7blm7IyPuCnatdw94AwT9lF21nE2oiiuqyykYHwuLRkGlNTiU2FmtJT4UgCjpqXag1i0aDMmFRrD1H5U3ChfygU0BFNLw77ShaJaW8bvzQMXtnhfXabqTWiGuAggOH5LFeOa++4J4gd+VS02pteD0+FP4mp5B7joFjJrJvL/SgFzeuFJzQ4weRKAWhh4+USvOD/AGQuj+IfK2kY5Xaa+f8AtJRLTNTO3Z0lCbs+pT6ac/VMpeVzXHZaVy+P7MKfxDTEMITbwDyB3hVLwVnINOUUu6pLWyEKHKO6jVaaTY5wpvZzqhT+V3quP5SHKZRoPDF7G5hyDyO7Tzn/ADlUtJoeVfU+radUP/8Arp+sn/pCrafcltTHVpafr/6RzR9GN1e0qJd5f6wx9Nr43R6X0923mJHGOD8qc4nHt6R4Stw2za0OZuqA1HS8bHlxLZa4ciABInIKz2sNrWzHvY+m4h0kUnl/liBDzIHeMcdUFFreaVWdZV4LSQ5rmHzKIc4A4JAgOBbIIGQ0/Kr1S4bS0RPUCXF2SSTmOOo4UWDqqNx4ndV9VVxc6ZG6IB7wOOOn/sc69JKs6to43HbIMFxMMNNxn+VxhA3scyJBHUY5Ht3RyqaFK1yYBmeinoPwJ7D/ACUKp1S7nj27olQKePYyWWM7j7rpZJ+OIkEe490x1TaJdggd+FQoXs1W7vUyYIOA4dj7J27Eipqzogd8/ITNKaZMT9FJ4iu/MrEgAACIHAVvwtXDXOkSrnY42ZWZtqMc4EZ69Vy6pEkmDB6wrXiK531aZiBKIX98PKI29E+ddDU+1m30Nha0yfwj8klVt9ZhrR7DquqPHJtvFjk1SFRlJkkpBSlQ0nJ5ymDqnRRP5Uz1DU5QVcDVdsRtdlUZU1mRvG7hAlbCyt93B/qob6q7qZAxkkqWxrlgx27KrXqHPz7BR7bcaCr52ELpfiHyil4JB/uhTPxD5WjGpbsepS2TeqiunSVPZ8FMe1rV3Yau3X+5CgvqLiB1VivTPlAKpOC9g5RGq+WD6Ie4ZRAmWCPZSFapyF1rCThJ7DKJac9sZSvBybVGW5DgVrfCJDbunVAaCyXAnHqjGUCqvBOEV8Ov3VWUwMuMTOAIcZiM4RlzE3HQj4/8WNu7uo803MZtDBLtzjEguMe2PsgdrqOPUQYwY/eb0P1zPvKl8QWzvMcHANcJkDBnM/Kz4lhkf+Flva5Bmu/dkYPYcn3/ACUFS3LuXS33PA5gTwo7e+3wOvWf8+qs0xmZ/wDMJjSGjZDgcfAkfPfquV6gYIJz7dfZK+vGswACeccz/ZCXguMu6pGfdXTnmTx0A4CY0EZ7ZXeE5AQXol5I6q3oT4eR7K5UsgqtpT21oHZdPjqs9ptZd6mfKtXr/wBmfhUdZOW/KfcXQ2/RH2EdMiBPZJDTXJ6pKfIEQmwnHhMlQo5gUgCjplPBQHR7plTlSQo6vKYprVIHS4Y6hRBPpnI+QgmopVoAXKsnt/VNo9OyVarnChqrXNGGlAm/iHyjN1UxHKFG3Mq4jIrkepWbQYK55eQVcpHHCZRL58NCY+4JEJtT4XAq3wWlc0ATKtU2ABRqQFIzHMVPftMZVxz1XrVfZFg2Yy7hHPC1+P1ul8uH/MWODf8AuIQChbueT0aBLnRhrZAn7kADqSAth+jfy33e00GENio17tzqlMs9LesSXODjj93sFNpXpsvH2itApVf3ywte3BcYw139Y+3ZeY3lrjd9x2K336QdQ2bgXhzstGw7g2CCNp+fyWNYA+kHmQ44Ixz7D3yVjeKMLwAFpBU4unnEgY7ZKkfTyoDH1T2t2mAMmSes8p0gj3UMrvmIIj+X9V1pz/ndceF1nI/4h95lOAcehbXRXPwihQipUArkkwF1ZM4ZqtUkiRwUq160tgDMQq9/d7zjgce6hpOIWW+VCNGyG0TyuqEXDklfBKZKaulcWSjqblIHBRNCeAmD9yRAK4KZUgpphWPKQT30jPCbTbJASIUp1HkROFM22J5JUlIQApZSaaVqlMAKqVeqlViFUKo9qtUHwFCFI1PRbOrOlMPC6UggtmQuhicUpTI3y12lbbnBrRJPwB3JJOAAMknAAJXU59cim5rRl34jJ3FmPQOwkSe+O2VbqCRX1GuP93TMsBkuiPNeJG7vtEkNHYk8krb/AKKbfY2tW2bi4bGyS0HYNxk9BLsnpC87cV61oVsKOnsY5/lfsi+pUId5Tab3h794B9R4AbEkwBysuxWV8QnzDVr1C0U21NrQ0iKtQ5FOn3AySeg9y0HNWmoljpOQ78WB9COxHRWPEGtfrFT0AtoU5bRYeWsmS5/eo45cfgDACFuSsOQZuarTEA8TMyCO4VCvR7KtSuC347HhWadyHdYPYqdWK2ia1TCnP+YU9OyJPUfIV2lagCOVcwtG4o0rMu6KteCKgHQQjjnhvJA9kBvPVVxySFp4eKN7GHVRCA6gfWUQurkNc1gyf3j7qhfAT7qsstwa0jtqO4q/5A4UNlUDRnkq0x8p4xNcFBcU6SsgbanBi4GFPa1YNNEGKRrVwBSBNRAJQnAJQgEFUofjHyrios/F9UqQ416eHlUAT3KmYx38SNK2mqFQFS7feVGSnE01OASSCZHri7C4QjY0ULoTPLPdc8r3KAkXQExtP3UgCYcp2AqPaOpc0H3BIn+i0vjjUXvYymJDABIky52TJH/NhVPC1j51yxnSHE+0NMf1IV3xc1rWtLSTDXAgn1NPSY+ixz4yNgXNzC7ClNI4cRAcTHvByfjp9D2KY8YMICGo7oFyhyPkJpTqXP1CpLUNKklRUxhPmOfr7Lo2SG5pA5PKDOuAxzoGeh7IpWfP+cBAKrpJPuozsGJpcZnqnMyfUVGuhZGuGk3orFvRA4VFitsq44K1iasFJMCSYUgnBdSWTV0LoSSTI4FIuSSQC8xVGD1fVJJFITaVK0pJJG7CjKSSYcTgupIDqQSSQCXUkkydCRKSSZDfhK7NOo987YpkSDxuOSYEkY6Jur3bXCX7ntBc8+oy8btrWSRIBd9hPJhJJY5f6VGWuLl1RxcYkkYADWgcNa0cNaBAA6AKzqdj5Q2HkRJH8R5Hx/ZJJL2VCnJU+fqEklUJqmjjvH0aO6rvqTx3x7nuUklsdQV2+k/5LkDc2DCSSjIO0wpmwkknErDApkklZFtSSSQ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Imagen 6"/>
          <p:cNvPicPr>
            <a:picLocks noChangeAspect="1"/>
          </p:cNvPicPr>
          <p:nvPr/>
        </p:nvPicPr>
        <p:blipFill>
          <a:blip r:embed="rId2"/>
          <a:stretch>
            <a:fillRect/>
          </a:stretch>
        </p:blipFill>
        <p:spPr>
          <a:xfrm>
            <a:off x="579549" y="1647554"/>
            <a:ext cx="3090929" cy="4914231"/>
          </a:xfrm>
          <a:prstGeom prst="rect">
            <a:avLst/>
          </a:prstGeom>
        </p:spPr>
      </p:pic>
      <p:pic>
        <p:nvPicPr>
          <p:cNvPr id="5128" name="Picture 8" descr="http://www.edvediciondigitaldevideo.com/denbora/ejercicios/ces10-cartero-zabal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542" y="2487318"/>
            <a:ext cx="5408098" cy="360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405739"/>
      </p:ext>
    </p:extLst>
  </p:cSld>
  <p:clrMapOvr>
    <a:masterClrMapping/>
  </p:clrMapOvr>
  <p:transition spd="slow" advClick="0" advTm="7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71234" y="1249252"/>
            <a:ext cx="3477296" cy="4606558"/>
          </a:xfrm>
        </p:spPr>
        <p:txBody>
          <a:bodyPr>
            <a:noAutofit/>
          </a:bodyPr>
          <a:lstStyle/>
          <a:p>
            <a:r>
              <a:rPr lang="es-ES" sz="2800" b="1" dirty="0">
                <a:solidFill>
                  <a:schemeClr val="tx1"/>
                </a:solidFill>
                <a:latin typeface="Calibri" panose="020F0502020204030204" pitchFamily="34" charset="0"/>
              </a:rPr>
              <a:t>En el espacio peatonal de la calle </a:t>
            </a:r>
            <a:r>
              <a:rPr lang="es-ES" sz="2800" b="1" dirty="0" err="1">
                <a:solidFill>
                  <a:schemeClr val="tx1"/>
                </a:solidFill>
                <a:latin typeface="Calibri" panose="020F0502020204030204" pitchFamily="34" charset="0"/>
              </a:rPr>
              <a:t>Zaballa</a:t>
            </a:r>
            <a:r>
              <a:rPr lang="es-ES" sz="2800" b="1" dirty="0">
                <a:solidFill>
                  <a:schemeClr val="tx1"/>
                </a:solidFill>
                <a:latin typeface="Calibri" panose="020F0502020204030204" pitchFamily="34" charset="0"/>
              </a:rPr>
              <a:t> y adyacentes, se localiza </a:t>
            </a:r>
            <a:r>
              <a:rPr lang="es-ES" sz="2800" b="1" dirty="0" smtClean="0">
                <a:solidFill>
                  <a:schemeClr val="tx1"/>
                </a:solidFill>
                <a:latin typeface="Calibri" panose="020F0502020204030204" pitchFamily="34" charset="0"/>
              </a:rPr>
              <a:t>una </a:t>
            </a:r>
            <a:r>
              <a:rPr lang="es-ES" sz="2800" b="1" dirty="0">
                <a:solidFill>
                  <a:schemeClr val="tx1"/>
                </a:solidFill>
                <a:latin typeface="Calibri" panose="020F0502020204030204" pitchFamily="34" charset="0"/>
              </a:rPr>
              <a:t> escultura de José Ramón Gómez </a:t>
            </a:r>
            <a:r>
              <a:rPr lang="es-ES" sz="2800" b="1" dirty="0" err="1">
                <a:solidFill>
                  <a:schemeClr val="tx1"/>
                </a:solidFill>
                <a:latin typeface="Calibri" panose="020F0502020204030204" pitchFamily="34" charset="0"/>
              </a:rPr>
              <a:t>Nazabal</a:t>
            </a:r>
            <a:r>
              <a:rPr lang="es-ES" sz="2800" b="1" dirty="0">
                <a:solidFill>
                  <a:schemeClr val="tx1"/>
                </a:solidFill>
                <a:latin typeface="Calibri" panose="020F0502020204030204" pitchFamily="34" charset="0"/>
              </a:rPr>
              <a:t>, denominada "El </a:t>
            </a:r>
            <a:r>
              <a:rPr lang="es-ES" sz="2800" b="1" dirty="0" smtClean="0">
                <a:solidFill>
                  <a:schemeClr val="tx1"/>
                </a:solidFill>
                <a:latin typeface="Calibri" panose="020F0502020204030204" pitchFamily="34" charset="0"/>
              </a:rPr>
              <a:t>Cartero“.</a:t>
            </a:r>
            <a:endParaRPr lang="es-ES" sz="2800" b="1" dirty="0">
              <a:solidFill>
                <a:schemeClr val="tx1"/>
              </a:solidFill>
              <a:latin typeface="Calibri" panose="020F0502020204030204" pitchFamily="34" charset="0"/>
            </a:endParaRPr>
          </a:p>
        </p:txBody>
      </p:sp>
      <p:pic>
        <p:nvPicPr>
          <p:cNvPr id="6146" name="Picture 2" descr="https://encrypted-tbn2.gstatic.com/images?q=tbn:ANd9GcSltYJf7GVvN7_63DqaVpwdvtGQIbNVsPRs15mLbYYFEH9r-Uu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1987" y="1367344"/>
            <a:ext cx="2986870" cy="448846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32" y="1652003"/>
            <a:ext cx="2850792" cy="3801056"/>
          </a:xfrm>
          <a:prstGeom prst="rect">
            <a:avLst/>
          </a:prstGeom>
        </p:spPr>
      </p:pic>
    </p:spTree>
    <p:extLst>
      <p:ext uri="{BB962C8B-B14F-4D97-AF65-F5344CB8AC3E}">
        <p14:creationId xmlns:p14="http://schemas.microsoft.com/office/powerpoint/2010/main" val="502778615"/>
      </p:ext>
    </p:extLst>
  </p:cSld>
  <p:clrMapOvr>
    <a:masterClrMapping/>
  </p:clrMapOvr>
  <p:transition spd="slow" advClick="0" advTm="7000">
    <p:fade/>
  </p:transition>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173</TotalTime>
  <Words>330</Words>
  <Application>Microsoft Office PowerPoint</Application>
  <PresentationFormat>Personalizado</PresentationFormat>
  <Paragraphs>15</Paragraphs>
  <Slides>12</Slides>
  <Notes>0</Notes>
  <HiddenSlides>0</HiddenSlides>
  <MMClips>1</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Faceta</vt:lpstr>
      <vt:lpstr>MONUMENTOS DE BARAKALDO</vt:lpstr>
      <vt:lpstr>1.-Monumento a la industria</vt:lpstr>
      <vt:lpstr>Presentación de PowerPoint</vt:lpstr>
      <vt:lpstr>2.Chimeneas de Ibarrola</vt:lpstr>
      <vt:lpstr>En la parte central de la Plaza Bide Onera se encuentra este conjunto escultural “Las Chimeneas”, obra de Agustín Ibarrola. Se trata de tres esculturas de 7 metros de largo realizadas en acero corten y separadas unos dos metros entre sí. Representan el pasado de la localidad y constituyen un homenaje al paisaje industrial que ofrecía Barakaldo a principios del siglo XX.</vt:lpstr>
      <vt:lpstr>3.Busto de Clara Campoamor</vt:lpstr>
      <vt:lpstr>Presentación de PowerPoint</vt:lpstr>
      <vt:lpstr>Presentación de PowerPoint</vt:lpstr>
      <vt:lpstr>Presentación de PowerPoint</vt:lpstr>
      <vt:lpstr>5. Emakume. Homenaje a la mujer.</vt:lpstr>
      <vt:lpstr>Presentación de PowerPoint</vt:lpstr>
      <vt:lpstr>  FIN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MONUMENTOS DE BARAKALDO</dc:title>
  <dc:creator>rebeca fernandez</dc:creator>
  <cp:lastModifiedBy>Mitxel</cp:lastModifiedBy>
  <cp:revision>15</cp:revision>
  <dcterms:created xsi:type="dcterms:W3CDTF">2013-04-18T13:43:40Z</dcterms:created>
  <dcterms:modified xsi:type="dcterms:W3CDTF">2013-04-18T21:43:41Z</dcterms:modified>
</cp:coreProperties>
</file>