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05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2B39CC7-C6AC-47E9-915D-AD32A2D2899F}" type="datetimeFigureOut">
              <a:rPr lang="es-ES" smtClean="0"/>
              <a:t>18/04/2013</a:t>
            </a:fld>
            <a:endParaRPr lang="es-E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492D4C2-6BF5-4228-9767-BA85B8D623EA}" type="slidenum">
              <a:rPr lang="es-ES" smtClean="0"/>
              <a:t>‹Nº›</a:t>
            </a:fld>
            <a:endParaRPr lang="es-E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2B39CC7-C6AC-47E9-915D-AD32A2D2899F}" type="datetimeFigureOut">
              <a:rPr lang="es-ES" smtClean="0"/>
              <a:t>18/04/2013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492D4C2-6BF5-4228-9767-BA85B8D623EA}" type="slidenum">
              <a:rPr lang="es-ES" smtClean="0"/>
              <a:t>‹Nº›</a:t>
            </a:fld>
            <a:endParaRPr lang="es-E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2B39CC7-C6AC-47E9-915D-AD32A2D2899F}" type="datetimeFigureOut">
              <a:rPr lang="es-ES" smtClean="0"/>
              <a:t>18/04/2013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492D4C2-6BF5-4228-9767-BA85B8D623EA}" type="slidenum">
              <a:rPr lang="es-ES" smtClean="0"/>
              <a:t>‹Nº›</a:t>
            </a:fld>
            <a:endParaRPr lang="es-E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2B39CC7-C6AC-47E9-915D-AD32A2D2899F}" type="datetimeFigureOut">
              <a:rPr lang="es-ES" smtClean="0"/>
              <a:t>18/04/2013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492D4C2-6BF5-4228-9767-BA85B8D623EA}" type="slidenum">
              <a:rPr lang="es-ES" smtClean="0"/>
              <a:t>‹Nº›</a:t>
            </a:fld>
            <a:endParaRPr lang="es-ES"/>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2B39CC7-C6AC-47E9-915D-AD32A2D2899F}" type="datetimeFigureOut">
              <a:rPr lang="es-ES" smtClean="0"/>
              <a:t>18/04/2013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492D4C2-6BF5-4228-9767-BA85B8D623EA}"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2B39CC7-C6AC-47E9-915D-AD32A2D2899F}" type="datetimeFigureOut">
              <a:rPr lang="es-ES" smtClean="0"/>
              <a:t>18/04/2013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492D4C2-6BF5-4228-9767-BA85B8D623EA}" type="slidenum">
              <a:rPr lang="es-ES" smtClean="0"/>
              <a:t>‹Nº›</a:t>
            </a:fld>
            <a:endParaRPr lang="es-ES"/>
          </a:p>
        </p:txBody>
      </p:sp>
      <p:sp>
        <p:nvSpPr>
          <p:cNvPr id="12" name="Title 1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2B39CC7-C6AC-47E9-915D-AD32A2D2899F}" type="datetimeFigureOut">
              <a:rPr lang="es-ES" smtClean="0"/>
              <a:t>18/04/2013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492D4C2-6BF5-4228-9767-BA85B8D623EA}" type="slidenum">
              <a:rPr lang="es-ES" smtClean="0"/>
              <a:t>‹Nº›</a:t>
            </a:fld>
            <a:endParaRPr lang="es-E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2B39CC7-C6AC-47E9-915D-AD32A2D2899F}" type="datetimeFigureOut">
              <a:rPr lang="es-ES" smtClean="0"/>
              <a:t>18/04/2013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492D4C2-6BF5-4228-9767-BA85B8D623EA}" type="slidenum">
              <a:rPr lang="es-ES" smtClean="0"/>
              <a:t>‹Nº›</a:t>
            </a:fld>
            <a:endParaRPr lang="es-E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39CC7-C6AC-47E9-915D-AD32A2D2899F}" type="datetimeFigureOut">
              <a:rPr lang="es-ES" smtClean="0"/>
              <a:t>18/04/2013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492D4C2-6BF5-4228-9767-BA85B8D623EA}"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2B39CC7-C6AC-47E9-915D-AD32A2D2899F}" type="datetimeFigureOut">
              <a:rPr lang="es-ES" smtClean="0"/>
              <a:t>18/04/2013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492D4C2-6BF5-4228-9767-BA85B8D623EA}"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2B39CC7-C6AC-47E9-915D-AD32A2D2899F}" type="datetimeFigureOut">
              <a:rPr lang="es-ES" smtClean="0"/>
              <a:t>18/04/2013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492D4C2-6BF5-4228-9767-BA85B8D623EA}"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2B39CC7-C6AC-47E9-915D-AD32A2D2899F}" type="datetimeFigureOut">
              <a:rPr lang="es-ES" smtClean="0"/>
              <a:t>18/04/2013</a:t>
            </a:fld>
            <a:endParaRPr lang="es-E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9492D4C2-6BF5-4228-9767-BA85B8D623EA}"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2.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32656"/>
            <a:ext cx="849694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916360" y="1052736"/>
            <a:ext cx="7328048" cy="1731982"/>
          </a:xfrm>
        </p:spPr>
        <p:txBody>
          <a:bodyPr/>
          <a:lstStyle/>
          <a:p>
            <a:r>
              <a:rPr lang="es-ES" dirty="0" smtClean="0">
                <a:solidFill>
                  <a:schemeClr val="bg2">
                    <a:lumMod val="75000"/>
                  </a:schemeClr>
                </a:solidFill>
              </a:rPr>
              <a:t>TRABAJO </a:t>
            </a:r>
            <a:r>
              <a:rPr lang="es-ES" dirty="0" smtClean="0">
                <a:solidFill>
                  <a:schemeClr val="bg2">
                    <a:lumMod val="75000"/>
                  </a:schemeClr>
                </a:solidFill>
              </a:rPr>
              <a:t>DE CAMPO</a:t>
            </a:r>
            <a:endParaRPr lang="es-ES" dirty="0">
              <a:solidFill>
                <a:schemeClr val="bg2">
                  <a:lumMod val="75000"/>
                </a:schemeClr>
              </a:solidFill>
            </a:endParaRPr>
          </a:p>
        </p:txBody>
      </p:sp>
      <p:sp>
        <p:nvSpPr>
          <p:cNvPr id="3" name="2 Subtítulo"/>
          <p:cNvSpPr>
            <a:spLocks noGrp="1"/>
          </p:cNvSpPr>
          <p:nvPr>
            <p:ph type="subTitle" idx="1"/>
          </p:nvPr>
        </p:nvSpPr>
        <p:spPr>
          <a:xfrm>
            <a:off x="1371600" y="3284984"/>
            <a:ext cx="6400800" cy="1752600"/>
          </a:xfrm>
        </p:spPr>
        <p:txBody>
          <a:bodyPr>
            <a:normAutofit/>
          </a:bodyPr>
          <a:lstStyle/>
          <a:p>
            <a:r>
              <a:rPr lang="es-ES" sz="3200" b="1" dirty="0" smtClean="0">
                <a:solidFill>
                  <a:schemeClr val="bg1"/>
                </a:solidFill>
              </a:rPr>
              <a:t>Esculturas que ornan el municipio de Barakaldo</a:t>
            </a:r>
            <a:endParaRPr lang="es-ES" sz="3200" b="1" dirty="0">
              <a:solidFill>
                <a:schemeClr val="bg1"/>
              </a:solidFill>
            </a:endParaRPr>
          </a:p>
        </p:txBody>
      </p:sp>
      <p:sp>
        <p:nvSpPr>
          <p:cNvPr id="4" name="3 CuadroTexto"/>
          <p:cNvSpPr txBox="1"/>
          <p:nvPr/>
        </p:nvSpPr>
        <p:spPr>
          <a:xfrm>
            <a:off x="6876256" y="334845"/>
            <a:ext cx="2088232" cy="338554"/>
          </a:xfrm>
          <a:prstGeom prst="rect">
            <a:avLst/>
          </a:prstGeom>
          <a:noFill/>
        </p:spPr>
        <p:txBody>
          <a:bodyPr wrap="square" rtlCol="0">
            <a:spAutoFit/>
          </a:bodyPr>
          <a:lstStyle/>
          <a:p>
            <a:pPr algn="ctr"/>
            <a:r>
              <a:rPr lang="es-ES" sz="1600" b="1" dirty="0" smtClean="0">
                <a:solidFill>
                  <a:schemeClr val="bg1"/>
                </a:solidFill>
              </a:rPr>
              <a:t>Laura Armiño </a:t>
            </a:r>
            <a:endParaRPr lang="es-ES" sz="1600" b="1" dirty="0">
              <a:solidFill>
                <a:schemeClr val="bg1"/>
              </a:solidFill>
            </a:endParaRPr>
          </a:p>
        </p:txBody>
      </p:sp>
      <p:pic>
        <p:nvPicPr>
          <p:cNvPr id="5" name="Sleep Aw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1560" y="5727700"/>
            <a:ext cx="609600" cy="609600"/>
          </a:xfrm>
          <a:prstGeom prst="rect">
            <a:avLst/>
          </a:prstGeom>
        </p:spPr>
      </p:pic>
      <p:pic>
        <p:nvPicPr>
          <p:cNvPr id="6" name="5 Audi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00392" y="5843736"/>
            <a:ext cx="609600" cy="609600"/>
          </a:xfrm>
          <a:prstGeom prst="rect">
            <a:avLst/>
          </a:prstGeom>
        </p:spPr>
      </p:pic>
      <p:sp>
        <p:nvSpPr>
          <p:cNvPr id="8" name="7 CuadroTexto"/>
          <p:cNvSpPr txBox="1"/>
          <p:nvPr/>
        </p:nvSpPr>
        <p:spPr>
          <a:xfrm>
            <a:off x="467544" y="504122"/>
            <a:ext cx="4608512" cy="338554"/>
          </a:xfrm>
          <a:prstGeom prst="rect">
            <a:avLst/>
          </a:prstGeom>
          <a:noFill/>
        </p:spPr>
        <p:txBody>
          <a:bodyPr wrap="square" rtlCol="0">
            <a:spAutoFit/>
          </a:bodyPr>
          <a:lstStyle/>
          <a:p>
            <a:pPr algn="ctr"/>
            <a:r>
              <a:rPr lang="es-ES" sz="1600" b="1" dirty="0" smtClean="0"/>
              <a:t>Colegio San Vicente de Paúl 2012-2013</a:t>
            </a:r>
            <a:endParaRPr lang="es-ES" sz="1600" b="1" dirty="0">
              <a:solidFill>
                <a:schemeClr val="bg1"/>
              </a:solidFill>
            </a:endParaRPr>
          </a:p>
        </p:txBody>
      </p:sp>
    </p:spTree>
    <p:extLst>
      <p:ext uri="{BB962C8B-B14F-4D97-AF65-F5344CB8AC3E}">
        <p14:creationId xmlns:p14="http://schemas.microsoft.com/office/powerpoint/2010/main" val="4020648477"/>
      </p:ext>
    </p:extLst>
  </p:cSld>
  <p:clrMapOvr>
    <a:masterClrMapping/>
  </p:clrMapOvr>
  <mc:AlternateContent xmlns:mc="http://schemas.openxmlformats.org/markup-compatibility/2006" xmlns:p14="http://schemas.microsoft.com/office/powerpoint/2010/main">
    <mc:Choice Requires="p14">
      <p:transition spd="slow" p14:dur="4000" advTm="3284">
        <p14:vortex dir="r"/>
      </p:transition>
    </mc:Choice>
    <mc:Fallback xmlns="">
      <p:transition spd="slow" advTm="3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err="1"/>
              <a:t>Gona</a:t>
            </a:r>
            <a:endParaRPr lang="es-ES" dirty="0"/>
          </a:p>
        </p:txBody>
      </p:sp>
      <p:pic>
        <p:nvPicPr>
          <p:cNvPr id="2050" name="Picture 2" descr="C:\Users\Usuario\Pictures\orla\IMG_77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315538"/>
            <a:ext cx="4176972" cy="39682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uario\Pictures\orla\IMG_77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2315538"/>
            <a:ext cx="4176464" cy="3968258"/>
          </a:xfrm>
          <a:prstGeom prst="rect">
            <a:avLst/>
          </a:prstGeom>
          <a:noFill/>
          <a:extLst>
            <a:ext uri="{909E8E84-426E-40DD-AFC4-6F175D3DCCD1}">
              <a14:hiddenFill xmlns:a14="http://schemas.microsoft.com/office/drawing/2010/main">
                <a:solidFill>
                  <a:srgbClr val="FFFFFF"/>
                </a:solidFill>
              </a14:hiddenFill>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6094725"/>
      </p:ext>
    </p:extLst>
  </p:cSld>
  <p:clrMapOvr>
    <a:masterClrMapping/>
  </p:clrMapOvr>
  <mc:AlternateContent xmlns:mc="http://schemas.openxmlformats.org/markup-compatibility/2006" xmlns:p14="http://schemas.microsoft.com/office/powerpoint/2010/main">
    <mc:Choice Requires="p14">
      <p:transition spd="slow" p14:dur="1600" advTm="3850">
        <p14:conveyor dir="l"/>
      </p:transition>
    </mc:Choice>
    <mc:Fallback xmlns="">
      <p:transition spd="slow" advTm="3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2726930">
            <a:off x="2718217" y="1889285"/>
            <a:ext cx="415053" cy="3193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rot="775235">
            <a:off x="3450782" y="2206426"/>
            <a:ext cx="352159" cy="3672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851919" y="2276872"/>
            <a:ext cx="357139" cy="359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rot="20651289">
            <a:off x="4457816" y="2180079"/>
            <a:ext cx="342738" cy="370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rot="19593238">
            <a:off x="4836250" y="2006863"/>
            <a:ext cx="393784" cy="3488447"/>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rot="19581171">
            <a:off x="4371539" y="2110265"/>
            <a:ext cx="371522" cy="1828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rot="20648925">
            <a:off x="4707495" y="4001772"/>
            <a:ext cx="346766" cy="183416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3851919" y="4074293"/>
            <a:ext cx="357140" cy="179742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rot="714341">
            <a:off x="3251230" y="4074294"/>
            <a:ext cx="360040" cy="177412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rot="2718555">
            <a:off x="2143772" y="3222660"/>
            <a:ext cx="423547" cy="161198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9889041"/>
      </p:ext>
    </p:extLst>
  </p:cSld>
  <p:clrMapOvr>
    <a:masterClrMapping/>
  </p:clrMapOvr>
  <mc:AlternateContent xmlns:mc="http://schemas.openxmlformats.org/markup-compatibility/2006" xmlns:p14="http://schemas.microsoft.com/office/powerpoint/2010/main">
    <mc:Choice Requires="p14">
      <p:transition spd="slow" p14:dur="2000" advTm="4027">
        <p14:prism isContent="1"/>
      </p:transition>
    </mc:Choice>
    <mc:Fallback xmlns="">
      <p:transition spd="slow" advTm="4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427983" y="2248347"/>
            <a:ext cx="4392489" cy="4421013"/>
          </a:xfrm>
        </p:spPr>
        <p:txBody>
          <a:bodyPr>
            <a:normAutofit/>
          </a:bodyPr>
          <a:lstStyle/>
          <a:p>
            <a:pPr marL="0" indent="0">
              <a:buNone/>
            </a:pPr>
            <a:r>
              <a:rPr lang="es-ES" sz="2000" dirty="0" smtClean="0"/>
              <a:t>Escultura situada en los aledaños de la Casa de Cultura Clara Campoamor (Barakaldo). Realizada por el escultor Jesus </a:t>
            </a:r>
            <a:r>
              <a:rPr lang="es-ES" sz="2000" dirty="0" err="1" smtClean="0"/>
              <a:t>Lizaso</a:t>
            </a:r>
            <a:r>
              <a:rPr lang="es-ES" sz="2000" dirty="0"/>
              <a:t> </a:t>
            </a:r>
            <a:r>
              <a:rPr lang="es-ES" sz="2000" dirty="0" smtClean="0"/>
              <a:t>e inaugurada el 14 de marzo del 2008. Compuesta por acero corten, mármol, hierro y bronce ,como se puede observar en la fotografía. Esta gran obra homenajea a la mujer </a:t>
            </a:r>
            <a:r>
              <a:rPr lang="es-ES" sz="2000" dirty="0" err="1" smtClean="0"/>
              <a:t>barakaldesa</a:t>
            </a:r>
            <a:r>
              <a:rPr lang="es-ES" sz="2000" dirty="0" smtClean="0"/>
              <a:t> en San Vicente. Tiene una altura de 4,70 m. A mi modo de ver representa a una madre con un bebe en su regazo.</a:t>
            </a:r>
            <a:endParaRPr lang="es-ES" sz="2000" dirty="0"/>
          </a:p>
        </p:txBody>
      </p:sp>
      <p:sp>
        <p:nvSpPr>
          <p:cNvPr id="3" name="2 Título"/>
          <p:cNvSpPr>
            <a:spLocks noGrp="1"/>
          </p:cNvSpPr>
          <p:nvPr>
            <p:ph type="title"/>
          </p:nvPr>
        </p:nvSpPr>
        <p:spPr/>
        <p:txBody>
          <a:bodyPr/>
          <a:lstStyle/>
          <a:p>
            <a:r>
              <a:rPr lang="es-ES" dirty="0" smtClean="0"/>
              <a:t>Homenaje a la mujer</a:t>
            </a:r>
            <a:endParaRPr lang="es-E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9" y="2132856"/>
            <a:ext cx="3347640" cy="445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2878343"/>
      </p:ext>
    </p:extLst>
  </p:cSld>
  <p:clrMapOvr>
    <a:masterClrMapping/>
  </p:clrMapOvr>
  <mc:AlternateContent xmlns:mc="http://schemas.openxmlformats.org/markup-compatibility/2006" xmlns:p14="http://schemas.microsoft.com/office/powerpoint/2010/main">
    <mc:Choice Requires="p14">
      <p:transition spd="slow" p14:dur="1400" advTm="11030">
        <p14:doors dir="vert"/>
      </p:transition>
    </mc:Choice>
    <mc:Fallback xmlns="">
      <p:transition spd="slow" advTm="11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Homenaje a la mujer</a:t>
            </a:r>
            <a:endParaRPr lang="es-ES" dirty="0"/>
          </a:p>
        </p:txBody>
      </p:sp>
      <p:pic>
        <p:nvPicPr>
          <p:cNvPr id="1026" name="Picture 2" descr="C:\Users\Usuario\Pictures\P10701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2060848"/>
            <a:ext cx="3327834" cy="44371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Pictures\P10701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060849"/>
            <a:ext cx="3327834" cy="4437112"/>
          </a:xfrm>
          <a:prstGeom prst="rect">
            <a:avLst/>
          </a:prstGeom>
          <a:noFill/>
          <a:extLst>
            <a:ext uri="{909E8E84-426E-40DD-AFC4-6F175D3DCCD1}">
              <a14:hiddenFill xmlns:a14="http://schemas.microsoft.com/office/drawing/2010/main">
                <a:solidFill>
                  <a:srgbClr val="FFFFFF"/>
                </a:solidFill>
              </a14:hiddenFill>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9315811"/>
      </p:ext>
    </p:extLst>
  </p:cSld>
  <p:clrMapOvr>
    <a:masterClrMapping/>
  </p:clrMapOvr>
  <mc:AlternateContent xmlns:mc="http://schemas.openxmlformats.org/markup-compatibility/2006" xmlns:p14="http://schemas.microsoft.com/office/powerpoint/2010/main">
    <mc:Choice Requires="p14">
      <p:transition spd="slow" p14:dur="1600" advTm="3882">
        <p14:conveyor dir="l"/>
      </p:transition>
    </mc:Choice>
    <mc:Fallback xmlns="">
      <p:transition spd="slow" advTm="3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3347864" y="2132856"/>
            <a:ext cx="1152128" cy="50405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55776" y="3356992"/>
            <a:ext cx="273630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2843808" y="2636912"/>
            <a:ext cx="1008112" cy="3312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3995936" y="2636912"/>
            <a:ext cx="1008112" cy="3312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2977596" y="885916"/>
            <a:ext cx="370268" cy="172819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2977596" y="476672"/>
            <a:ext cx="1882436" cy="40924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rot="20167152">
            <a:off x="2500728" y="1694078"/>
            <a:ext cx="2318738" cy="43204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4499992" y="885916"/>
            <a:ext cx="360040" cy="175099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redondeado"/>
          <p:cNvSpPr/>
          <p:nvPr/>
        </p:nvSpPr>
        <p:spPr>
          <a:xfrm>
            <a:off x="4139952" y="979788"/>
            <a:ext cx="360040" cy="52686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redondeado"/>
          <p:cNvSpPr/>
          <p:nvPr/>
        </p:nvSpPr>
        <p:spPr>
          <a:xfrm>
            <a:off x="3995936" y="116632"/>
            <a:ext cx="504056" cy="36004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6814055"/>
      </p:ext>
    </p:extLst>
  </p:cSld>
  <p:clrMapOvr>
    <a:masterClrMapping/>
  </p:clrMapOvr>
  <mc:AlternateContent xmlns:mc="http://schemas.openxmlformats.org/markup-compatibility/2006" xmlns:p14="http://schemas.microsoft.com/office/powerpoint/2010/main">
    <mc:Choice Requires="p14">
      <p:transition spd="slow" p14:dur="800" advTm="4173">
        <p14:flythrough/>
      </p:transition>
    </mc:Choice>
    <mc:Fallback xmlns="">
      <p:transition spd="slow" advTm="4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635896" y="2248347"/>
            <a:ext cx="4808856" cy="3877815"/>
          </a:xfrm>
        </p:spPr>
        <p:txBody>
          <a:bodyPr>
            <a:normAutofit/>
          </a:bodyPr>
          <a:lstStyle/>
          <a:p>
            <a:pPr marL="0" indent="0">
              <a:buNone/>
            </a:pPr>
            <a:r>
              <a:rPr lang="es-ES" sz="2000" dirty="0" smtClean="0"/>
              <a:t>Obra </a:t>
            </a:r>
            <a:r>
              <a:rPr lang="es-ES" sz="2000" dirty="0"/>
              <a:t>de José Ramón Gómez </a:t>
            </a:r>
            <a:r>
              <a:rPr lang="es-ES" sz="2000" dirty="0" err="1"/>
              <a:t>Nazabal</a:t>
            </a:r>
            <a:r>
              <a:rPr lang="es-ES" sz="2000" dirty="0"/>
              <a:t>. Colocada en la calle </a:t>
            </a:r>
            <a:r>
              <a:rPr lang="es-ES" sz="2000" dirty="0" err="1"/>
              <a:t>Zaballa</a:t>
            </a:r>
            <a:r>
              <a:rPr lang="es-ES" sz="2000" dirty="0"/>
              <a:t> en Mayo de 1999. </a:t>
            </a:r>
            <a:r>
              <a:rPr lang="es-ES" sz="2000" dirty="0" smtClean="0"/>
              <a:t>Su fin es homenajear a los carteros </a:t>
            </a:r>
            <a:r>
              <a:rPr lang="es-ES" sz="2000" dirty="0" err="1" smtClean="0"/>
              <a:t>barakaldeses</a:t>
            </a:r>
            <a:r>
              <a:rPr lang="es-ES" sz="2000" dirty="0" smtClean="0"/>
              <a:t>. La estatua representa la figura de un hombre con el atuendo propio de los carteros. Elevada en un pedestal, sobre el hombro izquierdo porta la tradicional saca, mientras que en la mano derecha, podemos observar  una de las muchas cartas que transportan dichos trabajadores a todos los vecinos del pueblo.</a:t>
            </a:r>
            <a:endParaRPr lang="es-ES" sz="2000" dirty="0"/>
          </a:p>
        </p:txBody>
      </p:sp>
      <p:sp>
        <p:nvSpPr>
          <p:cNvPr id="3" name="2 Título"/>
          <p:cNvSpPr>
            <a:spLocks noGrp="1"/>
          </p:cNvSpPr>
          <p:nvPr>
            <p:ph type="title"/>
          </p:nvPr>
        </p:nvSpPr>
        <p:spPr/>
        <p:txBody>
          <a:bodyPr/>
          <a:lstStyle/>
          <a:p>
            <a:r>
              <a:rPr lang="es-ES" dirty="0" smtClean="0"/>
              <a:t>El cartero</a:t>
            </a:r>
            <a:endParaRPr lang="es-ES" dirty="0"/>
          </a:p>
        </p:txBody>
      </p:sp>
      <p:pic>
        <p:nvPicPr>
          <p:cNvPr id="5122" name="Picture 2" descr="C:\Users\Usuario\Pictures\orla\IMG_7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988840"/>
            <a:ext cx="259228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8261117"/>
      </p:ext>
    </p:extLst>
  </p:cSld>
  <p:clrMapOvr>
    <a:masterClrMapping/>
  </p:clrMapOvr>
  <mc:AlternateContent xmlns:mc="http://schemas.openxmlformats.org/markup-compatibility/2006" xmlns:p14="http://schemas.microsoft.com/office/powerpoint/2010/main">
    <mc:Choice Requires="p14">
      <p:transition spd="slow" p14:dur="1400" advTm="11207">
        <p14:doors dir="vert"/>
      </p:transition>
    </mc:Choice>
    <mc:Fallback xmlns="">
      <p:transition spd="slow" advTm="11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El cartero</a:t>
            </a:r>
          </a:p>
        </p:txBody>
      </p:sp>
      <p:pic>
        <p:nvPicPr>
          <p:cNvPr id="7170" name="Picture 2" descr="C:\Users\Usuario\Pictures\orla\IMG_77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1988840"/>
            <a:ext cx="3312368" cy="460851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uario\Pictures\orla\IMG_77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953669"/>
            <a:ext cx="2520280" cy="4598996"/>
          </a:xfrm>
          <a:prstGeom prst="rect">
            <a:avLst/>
          </a:prstGeom>
          <a:noFill/>
          <a:extLst>
            <a:ext uri="{909E8E84-426E-40DD-AFC4-6F175D3DCCD1}">
              <a14:hiddenFill xmlns:a14="http://schemas.microsoft.com/office/drawing/2010/main">
                <a:solidFill>
                  <a:srgbClr val="FFFFFF"/>
                </a:solidFill>
              </a14:hiddenFill>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3559773"/>
      </p:ext>
    </p:extLst>
  </p:cSld>
  <p:clrMapOvr>
    <a:masterClrMapping/>
  </p:clrMapOvr>
  <mc:AlternateContent xmlns:mc="http://schemas.openxmlformats.org/markup-compatibility/2006" xmlns:p14="http://schemas.microsoft.com/office/powerpoint/2010/main">
    <mc:Choice Requires="p14">
      <p:transition spd="slow" p14:dur="2000" advTm="3892">
        <p14:prism isContent="1"/>
      </p:transition>
    </mc:Choice>
    <mc:Fallback xmlns="">
      <p:transition spd="slow" advTm="3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4317415" y="1484784"/>
            <a:ext cx="254585" cy="28803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4157537" y="620688"/>
            <a:ext cx="574340" cy="1008112"/>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Luna"/>
          <p:cNvSpPr/>
          <p:nvPr/>
        </p:nvSpPr>
        <p:spPr>
          <a:xfrm rot="15905332">
            <a:off x="4309573" y="697016"/>
            <a:ext cx="347557" cy="469021"/>
          </a:xfrm>
          <a:prstGeom prst="moon">
            <a:avLst>
              <a:gd name="adj" fmla="val 87500"/>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rot="19839584">
            <a:off x="4938606" y="1722178"/>
            <a:ext cx="288032" cy="1080120"/>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rot="19770474">
            <a:off x="4576525" y="2518307"/>
            <a:ext cx="1535730" cy="1090732"/>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3993379" y="3366120"/>
            <a:ext cx="360040" cy="1656184"/>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redondeado"/>
          <p:cNvSpPr/>
          <p:nvPr/>
        </p:nvSpPr>
        <p:spPr>
          <a:xfrm>
            <a:off x="4488873" y="3356992"/>
            <a:ext cx="360040" cy="1656184"/>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redondeado"/>
          <p:cNvSpPr/>
          <p:nvPr/>
        </p:nvSpPr>
        <p:spPr>
          <a:xfrm>
            <a:off x="3887924" y="1772816"/>
            <a:ext cx="1008112" cy="180020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3419872" y="5301208"/>
            <a:ext cx="2304256" cy="100811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918814" y="5022304"/>
            <a:ext cx="398601" cy="28803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4488873" y="5013176"/>
            <a:ext cx="407163" cy="28803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rot="2268570">
            <a:off x="3480705" y="1753570"/>
            <a:ext cx="292586" cy="926969"/>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rot="20315342">
            <a:off x="3354529" y="2388934"/>
            <a:ext cx="279007" cy="702460"/>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rot="19979532">
            <a:off x="3392339" y="2912450"/>
            <a:ext cx="574972" cy="302447"/>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Luna"/>
          <p:cNvSpPr/>
          <p:nvPr/>
        </p:nvSpPr>
        <p:spPr>
          <a:xfrm rot="5400000">
            <a:off x="4177109" y="393534"/>
            <a:ext cx="569380" cy="544534"/>
          </a:xfrm>
          <a:prstGeom prst="moon">
            <a:avLst>
              <a:gd name="adj" fmla="val 87500"/>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3774312"/>
      </p:ext>
    </p:extLst>
  </p:cSld>
  <p:clrMapOvr>
    <a:masterClrMapping/>
  </p:clrMapOvr>
  <mc:AlternateContent xmlns:mc="http://schemas.openxmlformats.org/markup-compatibility/2006" xmlns:p14="http://schemas.microsoft.com/office/powerpoint/2010/main">
    <mc:Choice Requires="p14">
      <p:transition spd="slow" p14:dur="800" advTm="4167">
        <p14:flythrough/>
      </p:transition>
    </mc:Choice>
    <mc:Fallback xmlns="">
      <p:transition spd="slow" advTm="4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99247" y="2248347"/>
            <a:ext cx="7745505" cy="2836837"/>
          </a:xfrm>
        </p:spPr>
        <p:txBody>
          <a:bodyPr>
            <a:normAutofit/>
          </a:bodyPr>
          <a:lstStyle/>
          <a:p>
            <a:pPr marL="0" indent="0">
              <a:buNone/>
            </a:pPr>
            <a:r>
              <a:rPr lang="es-ES" sz="2000" dirty="0" smtClean="0"/>
              <a:t>Hemos hecho un pequeño recorrido por nuestro pueblo, Barakaldo, y por sus monumentos representativos, en homenaje a diferentes acontecimientos. Cabe decir que ha sido un trabajo enriquecedor ,que nos ha hecho fijarnos en los diferentes  rincones que, quizás, jamás nos hubieran llamado la atención.</a:t>
            </a:r>
            <a:endParaRPr lang="es-ES" sz="2000" dirty="0"/>
          </a:p>
        </p:txBody>
      </p:sp>
      <p:sp>
        <p:nvSpPr>
          <p:cNvPr id="3" name="2 Título"/>
          <p:cNvSpPr>
            <a:spLocks noGrp="1"/>
          </p:cNvSpPr>
          <p:nvPr>
            <p:ph type="title"/>
          </p:nvPr>
        </p:nvSpPr>
        <p:spPr/>
        <p:txBody>
          <a:bodyPr/>
          <a:lstStyle/>
          <a:p>
            <a:r>
              <a:rPr lang="es-ES" dirty="0" smtClean="0"/>
              <a:t>Conclusión</a:t>
            </a:r>
            <a:endParaRPr lang="es-E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923718"/>
            <a:ext cx="3574529" cy="2601626"/>
          </a:xfrm>
          <a:prstGeom prst="rect">
            <a:avLst/>
          </a:prstGeom>
          <a:noFill/>
          <a:ln>
            <a:noFill/>
          </a:ln>
          <a:effectLst>
            <a:outerShdw dist="35921" dir="2700000" algn="ctr" rotWithShape="0">
              <a:schemeClr val="bg2"/>
            </a:outerShdw>
            <a:softEdge rad="228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774886"/>
      </p:ext>
    </p:extLst>
  </p:cSld>
  <p:clrMapOvr>
    <a:masterClrMapping/>
  </p:clrMapOvr>
  <mc:AlternateContent xmlns:mc="http://schemas.openxmlformats.org/markup-compatibility/2006" xmlns:p14="http://schemas.microsoft.com/office/powerpoint/2010/main">
    <mc:Choice Requires="p14">
      <p:transition spd="slow" p14:dur="3000" advTm="8521">
        <p14:shred/>
      </p:transition>
    </mc:Choice>
    <mc:Fallback xmlns="">
      <p:transition spd="slow" advTm="8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r>
              <a:rPr lang="es-ES" b="1" i="1" dirty="0" smtClean="0">
                <a:solidFill>
                  <a:schemeClr val="tx1"/>
                </a:solidFill>
              </a:rPr>
              <a:t> «Las chimeneas» </a:t>
            </a:r>
            <a:r>
              <a:rPr lang="es-ES" b="1" u="sng" dirty="0" smtClean="0">
                <a:solidFill>
                  <a:schemeClr val="tx1"/>
                </a:solidFill>
              </a:rPr>
              <a:t>(Plaza </a:t>
            </a:r>
            <a:r>
              <a:rPr lang="es-ES" b="1" u="sng" dirty="0" err="1" smtClean="0">
                <a:solidFill>
                  <a:schemeClr val="tx1"/>
                </a:solidFill>
              </a:rPr>
              <a:t>Bide</a:t>
            </a:r>
            <a:r>
              <a:rPr lang="es-ES" b="1" u="sng" dirty="0" smtClean="0">
                <a:solidFill>
                  <a:schemeClr val="tx1"/>
                </a:solidFill>
              </a:rPr>
              <a:t> </a:t>
            </a:r>
            <a:r>
              <a:rPr lang="es-ES" b="1" u="sng" dirty="0" err="1" smtClean="0">
                <a:solidFill>
                  <a:schemeClr val="tx1"/>
                </a:solidFill>
              </a:rPr>
              <a:t>Onera</a:t>
            </a:r>
            <a:r>
              <a:rPr lang="es-ES" b="1" u="sng" dirty="0" smtClean="0">
                <a:solidFill>
                  <a:schemeClr val="tx1"/>
                </a:solidFill>
              </a:rPr>
              <a:t>).</a:t>
            </a:r>
          </a:p>
          <a:p>
            <a:r>
              <a:rPr lang="es-ES" b="1" i="1" dirty="0" smtClean="0">
                <a:solidFill>
                  <a:schemeClr val="tx1"/>
                </a:solidFill>
              </a:rPr>
              <a:t>«</a:t>
            </a:r>
            <a:r>
              <a:rPr lang="es-ES" b="1" i="1" smtClean="0">
                <a:solidFill>
                  <a:schemeClr val="tx1"/>
                </a:solidFill>
              </a:rPr>
              <a:t>Monumento a </a:t>
            </a:r>
            <a:r>
              <a:rPr lang="es-ES" b="1" i="1" dirty="0" smtClean="0">
                <a:solidFill>
                  <a:schemeClr val="tx1"/>
                </a:solidFill>
              </a:rPr>
              <a:t>la industria» </a:t>
            </a:r>
            <a:r>
              <a:rPr lang="es-ES" b="1" dirty="0" smtClean="0">
                <a:solidFill>
                  <a:schemeClr val="tx1"/>
                </a:solidFill>
              </a:rPr>
              <a:t>(P</a:t>
            </a:r>
            <a:r>
              <a:rPr lang="es-ES" b="1" u="sng" dirty="0" smtClean="0">
                <a:solidFill>
                  <a:schemeClr val="tx1"/>
                </a:solidFill>
              </a:rPr>
              <a:t>laza de los Fueros).</a:t>
            </a:r>
          </a:p>
          <a:p>
            <a:r>
              <a:rPr lang="es-ES" b="1" i="1" dirty="0" smtClean="0">
                <a:solidFill>
                  <a:schemeClr val="tx1"/>
                </a:solidFill>
              </a:rPr>
              <a:t>«</a:t>
            </a:r>
            <a:r>
              <a:rPr lang="es-ES" b="1" i="1" dirty="0" err="1" smtClean="0">
                <a:solidFill>
                  <a:schemeClr val="tx1"/>
                </a:solidFill>
              </a:rPr>
              <a:t>Gona</a:t>
            </a:r>
            <a:r>
              <a:rPr lang="es-ES" b="1" i="1" dirty="0" smtClean="0">
                <a:solidFill>
                  <a:schemeClr val="tx1"/>
                </a:solidFill>
              </a:rPr>
              <a:t>» (homenaje a las víctimas) </a:t>
            </a:r>
            <a:r>
              <a:rPr lang="es-ES" b="1" dirty="0" smtClean="0">
                <a:solidFill>
                  <a:schemeClr val="tx1"/>
                </a:solidFill>
              </a:rPr>
              <a:t>(</a:t>
            </a:r>
            <a:r>
              <a:rPr lang="es-ES" b="1" u="sng" dirty="0" smtClean="0">
                <a:solidFill>
                  <a:schemeClr val="tx1"/>
                </a:solidFill>
              </a:rPr>
              <a:t>junto al Palacio Larrea).</a:t>
            </a:r>
          </a:p>
          <a:p>
            <a:r>
              <a:rPr lang="es-ES" b="1" i="1" dirty="0" smtClean="0">
                <a:solidFill>
                  <a:schemeClr val="tx1"/>
                </a:solidFill>
              </a:rPr>
              <a:t>«Homenaje a la mujer» </a:t>
            </a:r>
            <a:r>
              <a:rPr lang="es-ES" b="1" u="sng" dirty="0" smtClean="0">
                <a:solidFill>
                  <a:schemeClr val="tx1"/>
                </a:solidFill>
              </a:rPr>
              <a:t>(entorno de Clara Campoamor).</a:t>
            </a:r>
          </a:p>
          <a:p>
            <a:r>
              <a:rPr lang="es-ES" b="1" i="1" dirty="0" smtClean="0">
                <a:solidFill>
                  <a:schemeClr val="tx1"/>
                </a:solidFill>
              </a:rPr>
              <a:t>«El cartero» </a:t>
            </a:r>
            <a:r>
              <a:rPr lang="es-ES" b="1" u="sng" dirty="0" smtClean="0">
                <a:solidFill>
                  <a:schemeClr val="tx1"/>
                </a:solidFill>
              </a:rPr>
              <a:t>(intersección entre </a:t>
            </a:r>
            <a:r>
              <a:rPr lang="es-ES" b="1" u="sng" dirty="0" err="1" smtClean="0">
                <a:solidFill>
                  <a:schemeClr val="tx1"/>
                </a:solidFill>
              </a:rPr>
              <a:t>Zaballa</a:t>
            </a:r>
            <a:r>
              <a:rPr lang="es-ES" b="1" u="sng" dirty="0" smtClean="0">
                <a:solidFill>
                  <a:schemeClr val="tx1"/>
                </a:solidFill>
              </a:rPr>
              <a:t> y </a:t>
            </a:r>
            <a:r>
              <a:rPr lang="es-ES" b="1" u="sng" dirty="0" err="1" smtClean="0">
                <a:solidFill>
                  <a:schemeClr val="tx1"/>
                </a:solidFill>
              </a:rPr>
              <a:t>Nafarroa</a:t>
            </a:r>
            <a:r>
              <a:rPr lang="es-ES" b="1" u="sng" dirty="0" smtClean="0">
                <a:solidFill>
                  <a:schemeClr val="tx1"/>
                </a:solidFill>
              </a:rPr>
              <a:t>).</a:t>
            </a:r>
            <a:endParaRPr lang="es-ES" b="1" u="sng" dirty="0">
              <a:solidFill>
                <a:schemeClr val="tx1"/>
              </a:solidFill>
            </a:endParaRPr>
          </a:p>
        </p:txBody>
      </p:sp>
      <p:sp>
        <p:nvSpPr>
          <p:cNvPr id="3" name="2 Título"/>
          <p:cNvSpPr>
            <a:spLocks noGrp="1"/>
          </p:cNvSpPr>
          <p:nvPr>
            <p:ph type="title"/>
          </p:nvPr>
        </p:nvSpPr>
        <p:spPr/>
        <p:txBody>
          <a:bodyPr/>
          <a:lstStyle/>
          <a:p>
            <a:r>
              <a:rPr lang="es-ES" dirty="0" err="1" smtClean="0"/>
              <a:t>Indice</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8063251"/>
      </p:ext>
    </p:extLst>
  </p:cSld>
  <p:clrMapOvr>
    <a:masterClrMapping/>
  </p:clrMapOvr>
  <mc:AlternateContent xmlns:mc="http://schemas.openxmlformats.org/markup-compatibility/2006" xmlns:p14="http://schemas.microsoft.com/office/powerpoint/2010/main">
    <mc:Choice Requires="p14">
      <p:transition spd="slow" p14:dur="1600" advTm="7405">
        <p14:prism isInverted="1"/>
      </p:transition>
    </mc:Choice>
    <mc:Fallback xmlns="">
      <p:transition spd="slow" advTm="7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716016" y="2248347"/>
            <a:ext cx="4104456" cy="4397009"/>
          </a:xfrm>
        </p:spPr>
        <p:txBody>
          <a:bodyPr/>
          <a:lstStyle/>
          <a:p>
            <a:pPr marL="0" indent="0">
              <a:buNone/>
            </a:pPr>
            <a:r>
              <a:rPr lang="es-ES" dirty="0"/>
              <a:t> </a:t>
            </a:r>
            <a:r>
              <a:rPr lang="es-ES" sz="2000" dirty="0" smtClean="0"/>
              <a:t>Escultura  urbana diseñada por el escultor Agustín Ibarrola, compuesta </a:t>
            </a:r>
            <a:r>
              <a:rPr lang="es-ES" sz="2000" dirty="0"/>
              <a:t>por tres cuerpos cilíndricos de 1,7 metros de diámetro y 7,5 metros de altura -tres chimeneas abiertas- que simboliza</a:t>
            </a:r>
            <a:r>
              <a:rPr lang="es-ES" sz="2000" dirty="0" smtClean="0"/>
              <a:t>, </a:t>
            </a:r>
            <a:r>
              <a:rPr lang="es-ES" sz="2000" dirty="0"/>
              <a:t>'la industria y el hombre vasco que nació con ella</a:t>
            </a:r>
            <a:r>
              <a:rPr lang="es-ES" sz="2000" dirty="0" smtClean="0"/>
              <a:t>'. Cabe decir que </a:t>
            </a:r>
            <a:r>
              <a:rPr lang="es-ES" sz="2000" dirty="0"/>
              <a:t>está situada  </a:t>
            </a:r>
            <a:r>
              <a:rPr lang="es-ES" sz="2000" dirty="0" smtClean="0"/>
              <a:t>en </a:t>
            </a:r>
            <a:r>
              <a:rPr lang="es-ES" sz="2000" dirty="0"/>
              <a:t>la plaza de la </a:t>
            </a:r>
            <a:r>
              <a:rPr lang="es-ES" sz="2000" dirty="0" err="1"/>
              <a:t>Bide</a:t>
            </a:r>
            <a:r>
              <a:rPr lang="es-ES" sz="2000" dirty="0"/>
              <a:t> </a:t>
            </a:r>
            <a:r>
              <a:rPr lang="es-ES" sz="2000" dirty="0" err="1" smtClean="0"/>
              <a:t>Onera</a:t>
            </a:r>
            <a:r>
              <a:rPr lang="es-ES" sz="2000" dirty="0" smtClean="0"/>
              <a:t> , frente al palacio de justicia (como se puede. observar en la foto)</a:t>
            </a:r>
            <a:endParaRPr lang="es-ES" sz="2000" dirty="0"/>
          </a:p>
        </p:txBody>
      </p:sp>
      <p:sp>
        <p:nvSpPr>
          <p:cNvPr id="3" name="2 Título"/>
          <p:cNvSpPr>
            <a:spLocks noGrp="1"/>
          </p:cNvSpPr>
          <p:nvPr>
            <p:ph type="title"/>
          </p:nvPr>
        </p:nvSpPr>
        <p:spPr/>
        <p:txBody>
          <a:bodyPr/>
          <a:lstStyle/>
          <a:p>
            <a:r>
              <a:rPr lang="es-ES" dirty="0" smtClean="0"/>
              <a:t>Las chimeneas</a:t>
            </a:r>
            <a:endParaRPr lang="es-E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132856"/>
            <a:ext cx="4176464" cy="451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6601410"/>
      </p:ext>
    </p:extLst>
  </p:cSld>
  <p:clrMapOvr>
    <a:masterClrMapping/>
  </p:clrMapOvr>
  <mc:AlternateContent xmlns:mc="http://schemas.openxmlformats.org/markup-compatibility/2006" xmlns:p14="http://schemas.microsoft.com/office/powerpoint/2010/main">
    <mc:Choice Requires="p14">
      <p:transition spd="slow" p14:dur="1400" advTm="11070">
        <p14:doors dir="vert"/>
      </p:transition>
    </mc:Choice>
    <mc:Fallback xmlns="">
      <p:transition spd="slow" advTm="11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Las chimeneas</a:t>
            </a:r>
            <a:endParaRPr lang="es-E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132856"/>
            <a:ext cx="3533427" cy="442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161665"/>
            <a:ext cx="374967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4204680"/>
      </p:ext>
    </p:extLst>
  </p:cSld>
  <p:clrMapOvr>
    <a:masterClrMapping/>
  </p:clrMapOvr>
  <mc:AlternateContent xmlns:mc="http://schemas.openxmlformats.org/markup-compatibility/2006" xmlns:p14="http://schemas.microsoft.com/office/powerpoint/2010/main">
    <mc:Choice Requires="p14">
      <p:transition spd="slow" p14:dur="1600" advTm="4443">
        <p14:gallery dir="l"/>
      </p:transition>
    </mc:Choice>
    <mc:Fallback xmlns="">
      <p:transition spd="slow" advTm="44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sco magnético"/>
          <p:cNvSpPr/>
          <p:nvPr/>
        </p:nvSpPr>
        <p:spPr>
          <a:xfrm>
            <a:off x="1331640" y="2060848"/>
            <a:ext cx="1368152" cy="43204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Disco magnético"/>
          <p:cNvSpPr/>
          <p:nvPr/>
        </p:nvSpPr>
        <p:spPr>
          <a:xfrm>
            <a:off x="3635896" y="1052736"/>
            <a:ext cx="1296144" cy="40324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Disco magnético"/>
          <p:cNvSpPr/>
          <p:nvPr/>
        </p:nvSpPr>
        <p:spPr>
          <a:xfrm>
            <a:off x="5868144" y="1916832"/>
            <a:ext cx="1440160" cy="46805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881108" y="3380331"/>
            <a:ext cx="598296" cy="1056781"/>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6104459" y="4293095"/>
            <a:ext cx="748965" cy="1130277"/>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6105383" y="5423373"/>
            <a:ext cx="748042" cy="1152128"/>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923928" y="2348880"/>
            <a:ext cx="720080" cy="864096"/>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3923928" y="3068960"/>
            <a:ext cx="720080" cy="1152128"/>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3923928" y="3908721"/>
            <a:ext cx="576064" cy="1176463"/>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Acorde"/>
          <p:cNvSpPr/>
          <p:nvPr/>
        </p:nvSpPr>
        <p:spPr>
          <a:xfrm rot="1611032">
            <a:off x="1948010" y="3393387"/>
            <a:ext cx="1053735" cy="1067713"/>
          </a:xfrm>
          <a:prstGeom prst="chord">
            <a:avLst>
              <a:gd name="adj1" fmla="val 2335841"/>
              <a:gd name="adj2" fmla="val 1600321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rot="1198408">
            <a:off x="1652040" y="4230100"/>
            <a:ext cx="834813" cy="1092288"/>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Acorde"/>
          <p:cNvSpPr/>
          <p:nvPr/>
        </p:nvSpPr>
        <p:spPr>
          <a:xfrm rot="11871917">
            <a:off x="1100211" y="4744792"/>
            <a:ext cx="948841" cy="1213544"/>
          </a:xfrm>
          <a:prstGeom prst="chor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6099743"/>
      </p:ext>
    </p:extLst>
  </p:cSld>
  <p:clrMapOvr>
    <a:masterClrMapping/>
  </p:clrMapOvr>
  <mc:AlternateContent xmlns:mc="http://schemas.openxmlformats.org/markup-compatibility/2006" xmlns:p14="http://schemas.microsoft.com/office/powerpoint/2010/main">
    <mc:Choice Requires="p14">
      <p:transition spd="slow" p14:dur="1200" advTm="4109">
        <p14:prism/>
      </p:transition>
    </mc:Choice>
    <mc:Fallback xmlns="">
      <p:transition spd="slow" advTm="4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067944" y="2066889"/>
            <a:ext cx="4376808" cy="4646458"/>
          </a:xfrm>
        </p:spPr>
        <p:txBody>
          <a:bodyPr>
            <a:normAutofit fontScale="85000" lnSpcReduction="10000"/>
          </a:bodyPr>
          <a:lstStyle/>
          <a:p>
            <a:pPr marL="0" indent="0">
              <a:buNone/>
            </a:pPr>
            <a:r>
              <a:rPr lang="es-ES" dirty="0"/>
              <a:t>Imagen de la escultura situada en la </a:t>
            </a:r>
            <a:r>
              <a:rPr lang="es-ES" dirty="0" err="1"/>
              <a:t>Herriko</a:t>
            </a:r>
            <a:r>
              <a:rPr lang="es-ES" dirty="0"/>
              <a:t> plaza. Es una obra de bronce y acero </a:t>
            </a:r>
            <a:r>
              <a:rPr lang="es-ES" dirty="0" smtClean="0"/>
              <a:t>corten </a:t>
            </a:r>
            <a:r>
              <a:rPr lang="es-ES" dirty="0"/>
              <a:t>realizada por Lucas Alcalde e inaugurada el 17 de mayo de 2002. Está formada por una figura de un hombre sobre un pedestal. En las cuatro caras del pedestal hay </a:t>
            </a:r>
            <a:r>
              <a:rPr lang="es-ES" dirty="0" smtClean="0"/>
              <a:t>sendos </a:t>
            </a:r>
            <a:r>
              <a:rPr lang="es-ES" dirty="0"/>
              <a:t>relieves en bronce que recuerdan el pasado fabril de la ciudad: el antiguo cargadero de mineral, un soldador, un herrero y la boca del horno de una ferrería. La figura del hombre situada sobre el pedestal aparece desnuda, con una maza levantada sobre la cabeza.</a:t>
            </a:r>
          </a:p>
        </p:txBody>
      </p:sp>
      <p:sp>
        <p:nvSpPr>
          <p:cNvPr id="3" name="2 Título"/>
          <p:cNvSpPr>
            <a:spLocks noGrp="1"/>
          </p:cNvSpPr>
          <p:nvPr>
            <p:ph type="title"/>
          </p:nvPr>
        </p:nvSpPr>
        <p:spPr/>
        <p:txBody>
          <a:bodyPr/>
          <a:lstStyle/>
          <a:p>
            <a:r>
              <a:rPr lang="es-ES" dirty="0" smtClean="0"/>
              <a:t>El </a:t>
            </a:r>
            <a:r>
              <a:rPr lang="es-ES" smtClean="0"/>
              <a:t>monumento </a:t>
            </a:r>
            <a:r>
              <a:rPr lang="es-ES" smtClean="0"/>
              <a:t>a </a:t>
            </a:r>
            <a:r>
              <a:rPr lang="es-ES" dirty="0" smtClean="0"/>
              <a:t>la industria</a:t>
            </a:r>
            <a:endParaRPr lang="es-ES" dirty="0"/>
          </a:p>
        </p:txBody>
      </p:sp>
      <p:pic>
        <p:nvPicPr>
          <p:cNvPr id="5122" name="Picture 2" descr="C:\Users\Usuario\Pictures\orla\IMG_77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066889"/>
            <a:ext cx="3528392" cy="4646458"/>
          </a:xfrm>
          <a:prstGeom prst="rect">
            <a:avLst/>
          </a:prstGeom>
          <a:noFill/>
          <a:extLst>
            <a:ext uri="{909E8E84-426E-40DD-AFC4-6F175D3DCCD1}">
              <a14:hiddenFill xmlns:a14="http://schemas.microsoft.com/office/drawing/2010/main">
                <a:solidFill>
                  <a:srgbClr val="FFFFFF"/>
                </a:solidFill>
              </a14:hiddenFill>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3061703"/>
      </p:ext>
    </p:extLst>
  </p:cSld>
  <p:clrMapOvr>
    <a:masterClrMapping/>
  </p:clrMapOvr>
  <mc:AlternateContent xmlns:mc="http://schemas.openxmlformats.org/markup-compatibility/2006" xmlns:p14="http://schemas.microsoft.com/office/powerpoint/2010/main">
    <mc:Choice Requires="p14">
      <p:transition spd="slow" p14:dur="1400" advTm="15224">
        <p14:doors dir="vert"/>
      </p:transition>
    </mc:Choice>
    <mc:Fallback xmlns="">
      <p:transition spd="slow" advTm="152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El monumento de la industria</a:t>
            </a:r>
          </a:p>
        </p:txBody>
      </p:sp>
      <p:pic>
        <p:nvPicPr>
          <p:cNvPr id="8194" name="Picture 2" descr="C:\Users\Usuario\Pictures\orla\IMG_77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64904"/>
            <a:ext cx="4752528" cy="405007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uario\Pictures\orla\IMG_77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112" y="2155359"/>
            <a:ext cx="2566719" cy="4581128"/>
          </a:xfrm>
          <a:prstGeom prst="rect">
            <a:avLst/>
          </a:prstGeom>
          <a:noFill/>
          <a:extLst>
            <a:ext uri="{909E8E84-426E-40DD-AFC4-6F175D3DCCD1}">
              <a14:hiddenFill xmlns:a14="http://schemas.microsoft.com/office/drawing/2010/main">
                <a:solidFill>
                  <a:srgbClr val="FFFFFF"/>
                </a:solidFill>
              </a14:hiddenFill>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2822737"/>
      </p:ext>
    </p:extLst>
  </p:cSld>
  <p:clrMapOvr>
    <a:masterClrMapping/>
  </p:clrMapOvr>
  <mc:AlternateContent xmlns:mc="http://schemas.openxmlformats.org/markup-compatibility/2006" xmlns:p14="http://schemas.microsoft.com/office/powerpoint/2010/main">
    <mc:Choice Requires="p14">
      <p:transition spd="slow" p14:dur="1600" advTm="4171">
        <p14:prism isInverted="1"/>
      </p:transition>
    </mc:Choice>
    <mc:Fallback xmlns="">
      <p:transition spd="slow" advTm="4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4103948" y="800708"/>
            <a:ext cx="504056" cy="64807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3428873" y="5013175"/>
            <a:ext cx="2142238" cy="132971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627784" y="4547560"/>
            <a:ext cx="3600400" cy="46561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4283968" y="1448780"/>
            <a:ext cx="144016" cy="25202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3941930" y="1700808"/>
            <a:ext cx="828092" cy="115212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982260" y="2757670"/>
            <a:ext cx="252028" cy="73847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472989" y="2757670"/>
            <a:ext cx="270030" cy="689346"/>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3975734" y="3356992"/>
            <a:ext cx="258554" cy="100811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4481990" y="3356992"/>
            <a:ext cx="288032" cy="100811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4499992" y="4332563"/>
            <a:ext cx="270030" cy="18245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3982260" y="4332563"/>
            <a:ext cx="252028" cy="18245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rot="18697822">
            <a:off x="3602590" y="1111197"/>
            <a:ext cx="280504" cy="901283"/>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rot="2562528">
            <a:off x="4857379" y="1146438"/>
            <a:ext cx="328185" cy="899175"/>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rot="2175172">
            <a:off x="3667701" y="411063"/>
            <a:ext cx="240815" cy="972816"/>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rot="19550087">
            <a:off x="4838348" y="426982"/>
            <a:ext cx="252888" cy="940979"/>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3899311" y="434020"/>
            <a:ext cx="324036" cy="18666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4472989" y="437169"/>
            <a:ext cx="297033" cy="18351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4223347" y="332656"/>
            <a:ext cx="249642" cy="28803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3632588" y="5157192"/>
            <a:ext cx="1701045" cy="100811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283968" y="2757670"/>
            <a:ext cx="144016" cy="344673"/>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6697897"/>
      </p:ext>
    </p:extLst>
  </p:cSld>
  <p:clrMapOvr>
    <a:masterClrMapping/>
  </p:clrMapOvr>
  <mc:AlternateContent xmlns:mc="http://schemas.openxmlformats.org/markup-compatibility/2006" xmlns:p14="http://schemas.microsoft.com/office/powerpoint/2010/main">
    <mc:Choice Requires="p14">
      <p:transition spd="slow" p14:dur="2000" advTm="3672">
        <p14:ferris dir="l"/>
      </p:transition>
    </mc:Choice>
    <mc:Fallback xmlns="">
      <p:transition spd="slow" advTm="3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716016" y="1988840"/>
            <a:ext cx="3728736" cy="4680520"/>
          </a:xfrm>
        </p:spPr>
        <p:txBody>
          <a:bodyPr>
            <a:normAutofit/>
          </a:bodyPr>
          <a:lstStyle/>
          <a:p>
            <a:pPr marL="0" indent="0">
              <a:buNone/>
            </a:pPr>
            <a:r>
              <a:rPr lang="es-ES" sz="2000" dirty="0" smtClean="0"/>
              <a:t>Escultura situada frente al palacio Larrea, inaugurada el 1 de febrero del 2003. El artista , Juanjo Novela, trató de homenajear a las víctimas del terrorismo. Esta figura está formada por ocho prismas rectangulares y alargados, sujetos en la parte superior a modo de semicircunferencia. Combina dos colores: rojo y marrón. La posición de las piezas es bastante irregular manteniendo algunas en equilibrio.</a:t>
            </a:r>
            <a:endParaRPr lang="es-ES" sz="2000" dirty="0"/>
          </a:p>
        </p:txBody>
      </p:sp>
      <p:sp>
        <p:nvSpPr>
          <p:cNvPr id="3" name="2 Título"/>
          <p:cNvSpPr>
            <a:spLocks noGrp="1"/>
          </p:cNvSpPr>
          <p:nvPr>
            <p:ph type="title"/>
          </p:nvPr>
        </p:nvSpPr>
        <p:spPr/>
        <p:txBody>
          <a:bodyPr/>
          <a:lstStyle/>
          <a:p>
            <a:r>
              <a:rPr lang="es-ES" dirty="0" err="1" smtClean="0"/>
              <a:t>Gona</a:t>
            </a:r>
            <a:endParaRPr lang="es-ES" dirty="0"/>
          </a:p>
        </p:txBody>
      </p:sp>
      <p:pic>
        <p:nvPicPr>
          <p:cNvPr id="1026" name="Picture 2" descr="C:\Users\Usuario\Pictures\orla\IMG_77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204864"/>
            <a:ext cx="4248472" cy="4464496"/>
          </a:xfrm>
          <a:prstGeom prst="rect">
            <a:avLst/>
          </a:prstGeom>
          <a:noFill/>
          <a:extLst>
            <a:ext uri="{909E8E84-426E-40DD-AFC4-6F175D3DCCD1}">
              <a14:hiddenFill xmlns:a14="http://schemas.microsoft.com/office/drawing/2010/main">
                <a:solidFill>
                  <a:srgbClr val="FFFFFF"/>
                </a:solidFill>
              </a14:hiddenFill>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0495489"/>
      </p:ext>
    </p:extLst>
  </p:cSld>
  <p:clrMapOvr>
    <a:masterClrMapping/>
  </p:clrMapOvr>
  <mc:AlternateContent xmlns:mc="http://schemas.openxmlformats.org/markup-compatibility/2006" xmlns:p14="http://schemas.microsoft.com/office/powerpoint/2010/main">
    <mc:Choice Requires="p14">
      <p:transition spd="slow" p14:dur="1400" advTm="11246">
        <p14:doors dir="vert"/>
      </p:transition>
    </mc:Choice>
    <mc:Fallback xmlns="">
      <p:transition spd="slow" advTm="11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oné">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on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267</TotalTime>
  <Words>570</Words>
  <Application>Microsoft Office PowerPoint</Application>
  <PresentationFormat>Presentación en pantalla (4:3)</PresentationFormat>
  <Paragraphs>27</Paragraphs>
  <Slides>18</Slides>
  <Notes>0</Notes>
  <HiddenSlides>0</HiddenSlides>
  <MMClips>19</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Cartoné</vt:lpstr>
      <vt:lpstr>TRABAJO DE CAMPO</vt:lpstr>
      <vt:lpstr>Indice</vt:lpstr>
      <vt:lpstr>Las chimeneas</vt:lpstr>
      <vt:lpstr>Las chimeneas</vt:lpstr>
      <vt:lpstr>Presentación de PowerPoint</vt:lpstr>
      <vt:lpstr>El monumento a la industria</vt:lpstr>
      <vt:lpstr>El monumento de la industria</vt:lpstr>
      <vt:lpstr>Presentación de PowerPoint</vt:lpstr>
      <vt:lpstr>Gona</vt:lpstr>
      <vt:lpstr>Gona</vt:lpstr>
      <vt:lpstr>Presentación de PowerPoint</vt:lpstr>
      <vt:lpstr>Homenaje a la mujer</vt:lpstr>
      <vt:lpstr>Homenaje a la mujer</vt:lpstr>
      <vt:lpstr>Presentación de PowerPoint</vt:lpstr>
      <vt:lpstr>El cartero</vt:lpstr>
      <vt:lpstr>El cartero</vt:lpstr>
      <vt:lpstr>Presentación de PowerPoint</vt:lpstr>
      <vt:lpstr>Conclusión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TABAJO DE CAMPO</dc:title>
  <dc:creator>Usuario</dc:creator>
  <cp:lastModifiedBy>Mitxel</cp:lastModifiedBy>
  <cp:revision>33</cp:revision>
  <dcterms:created xsi:type="dcterms:W3CDTF">2013-04-01T12:05:55Z</dcterms:created>
  <dcterms:modified xsi:type="dcterms:W3CDTF">2013-04-18T21:36:06Z</dcterms:modified>
</cp:coreProperties>
</file>