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88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9" r:id="rId34"/>
    <p:sldId id="291" r:id="rId35"/>
    <p:sldId id="290" r:id="rId36"/>
    <p:sldId id="292" r:id="rId37"/>
    <p:sldId id="293" r:id="rId38"/>
    <p:sldId id="287" r:id="rId39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129" autoAdjust="0"/>
    <p:restoredTop sz="94628" autoAdjust="0"/>
  </p:normalViewPr>
  <p:slideViewPr>
    <p:cSldViewPr>
      <p:cViewPr varScale="1">
        <p:scale>
          <a:sx n="88" d="100"/>
          <a:sy n="88" d="100"/>
        </p:scale>
        <p:origin x="-1038" y="-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FD51BD-DBA4-4D9E-AD12-8499CB9EDBEF}" type="datetimeFigureOut">
              <a:rPr lang="es-ES" smtClean="0"/>
              <a:pPr/>
              <a:t>10/07/2011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18D8EE-F406-4538-8C05-7286C1E78F62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  <p:transition advClick="0" advTm="10000">
    <p:newsflash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FD51BD-DBA4-4D9E-AD12-8499CB9EDBEF}" type="datetimeFigureOut">
              <a:rPr lang="es-ES" smtClean="0"/>
              <a:pPr/>
              <a:t>10/07/2011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18D8EE-F406-4538-8C05-7286C1E78F62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  <p:transition advClick="0" advTm="10000">
    <p:newsflash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FD51BD-DBA4-4D9E-AD12-8499CB9EDBEF}" type="datetimeFigureOut">
              <a:rPr lang="es-ES" smtClean="0"/>
              <a:pPr/>
              <a:t>10/07/2011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18D8EE-F406-4538-8C05-7286C1E78F62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  <p:transition advClick="0" advTm="10000">
    <p:newsflash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FD51BD-DBA4-4D9E-AD12-8499CB9EDBEF}" type="datetimeFigureOut">
              <a:rPr lang="es-ES" smtClean="0"/>
              <a:pPr/>
              <a:t>10/07/2011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18D8EE-F406-4538-8C05-7286C1E78F62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  <p:transition advClick="0" advTm="10000">
    <p:newsflash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FD51BD-DBA4-4D9E-AD12-8499CB9EDBEF}" type="datetimeFigureOut">
              <a:rPr lang="es-ES" smtClean="0"/>
              <a:pPr/>
              <a:t>10/07/2011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18D8EE-F406-4538-8C05-7286C1E78F62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  <p:transition advClick="0" advTm="10000">
    <p:newsflash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  <a:p>
            <a:pPr lvl="3"/>
            <a:r>
              <a:rPr lang="es-ES" dirty="0" smtClean="0"/>
              <a:t>Cuarto nivel</a:t>
            </a:r>
          </a:p>
          <a:p>
            <a:pPr lvl="4"/>
            <a:r>
              <a:rPr lang="es-ES" dirty="0" smtClean="0"/>
              <a:t>Quinto nivel</a:t>
            </a:r>
            <a:endParaRPr lang="es-ES" dirty="0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FD51BD-DBA4-4D9E-AD12-8499CB9EDBEF}" type="datetimeFigureOut">
              <a:rPr lang="es-ES" smtClean="0"/>
              <a:pPr/>
              <a:t>10/07/2011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18D8EE-F406-4538-8C05-7286C1E78F62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  <p:transition advClick="0" advTm="10000">
    <p:newsflash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FD51BD-DBA4-4D9E-AD12-8499CB9EDBEF}" type="datetimeFigureOut">
              <a:rPr lang="es-ES" smtClean="0"/>
              <a:pPr/>
              <a:t>10/07/2011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18D8EE-F406-4538-8C05-7286C1E78F62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  <p:transition advClick="0" advTm="10000">
    <p:newsflash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FD51BD-DBA4-4D9E-AD12-8499CB9EDBEF}" type="datetimeFigureOut">
              <a:rPr lang="es-ES" smtClean="0"/>
              <a:pPr/>
              <a:t>10/07/2011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18D8EE-F406-4538-8C05-7286C1E78F62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  <p:transition advClick="0" advTm="10000">
    <p:newsflash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FD51BD-DBA4-4D9E-AD12-8499CB9EDBEF}" type="datetimeFigureOut">
              <a:rPr lang="es-ES" smtClean="0"/>
              <a:pPr/>
              <a:t>10/07/2011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18D8EE-F406-4538-8C05-7286C1E78F62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  <p:transition advClick="0" advTm="10000">
    <p:newsflash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FD51BD-DBA4-4D9E-AD12-8499CB9EDBEF}" type="datetimeFigureOut">
              <a:rPr lang="es-ES" smtClean="0"/>
              <a:pPr/>
              <a:t>10/07/2011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18D8EE-F406-4538-8C05-7286C1E78F62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  <p:transition advClick="0" advTm="10000">
    <p:newsflash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FD51BD-DBA4-4D9E-AD12-8499CB9EDBEF}" type="datetimeFigureOut">
              <a:rPr lang="es-ES" smtClean="0"/>
              <a:pPr/>
              <a:t>10/07/2011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18D8EE-F406-4538-8C05-7286C1E78F62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  <p:transition advClick="0" advTm="10000">
    <p:newsflash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FD51BD-DBA4-4D9E-AD12-8499CB9EDBEF}" type="datetimeFigureOut">
              <a:rPr lang="es-ES" smtClean="0"/>
              <a:pPr/>
              <a:t>10/07/2011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18D8EE-F406-4538-8C05-7286C1E78F62}" type="slidenum">
              <a:rPr lang="es-ES" smtClean="0"/>
              <a:pPr/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advClick="0" advTm="10000">
    <p:newsflash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2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5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50000" t="4000" b="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title"/>
          </p:nvPr>
        </p:nvSpPr>
        <p:spPr>
          <a:xfrm>
            <a:off x="0" y="642918"/>
            <a:ext cx="4286248" cy="3786214"/>
          </a:xfrm>
        </p:spPr>
        <p:txBody>
          <a:bodyPr>
            <a:noAutofit/>
          </a:bodyPr>
          <a:lstStyle/>
          <a:p>
            <a:r>
              <a:rPr lang="es-ES" b="1" dirty="0" smtClean="0"/>
              <a:t>EL  COMERCIO TRADICIONAL  EN BARAKALDO</a:t>
            </a:r>
            <a:endParaRPr lang="es-ES" b="1" dirty="0"/>
          </a:p>
        </p:txBody>
      </p:sp>
      <p:sp>
        <p:nvSpPr>
          <p:cNvPr id="5" name="4 CuadroTexto"/>
          <p:cNvSpPr txBox="1"/>
          <p:nvPr/>
        </p:nvSpPr>
        <p:spPr>
          <a:xfrm>
            <a:off x="4932040" y="6357958"/>
            <a:ext cx="40691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 smtClean="0"/>
              <a:t>Colegio San Vicente de Paúl 2009</a:t>
            </a:r>
            <a:endParaRPr lang="es-ES" sz="2000" b="1" dirty="0" smtClean="0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285720" y="5715000"/>
            <a:ext cx="3857652" cy="6429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6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1 Título"/>
          <p:cNvSpPr txBox="1">
            <a:spLocks/>
          </p:cNvSpPr>
          <p:nvPr/>
        </p:nvSpPr>
        <p:spPr>
          <a:xfrm>
            <a:off x="428596" y="4509120"/>
            <a:ext cx="4000528" cy="1143000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6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Laura</a:t>
            </a:r>
            <a:r>
              <a:rPr kumimoji="0" lang="es-ES" sz="60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Lucas</a:t>
            </a:r>
            <a:endParaRPr kumimoji="0" lang="es-ES" sz="6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 advClick="0" advTm="3000">
    <p:newsflash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28596" y="214290"/>
            <a:ext cx="8229600" cy="1571636"/>
          </a:xfrm>
        </p:spPr>
        <p:txBody>
          <a:bodyPr>
            <a:noAutofit/>
          </a:bodyPr>
          <a:lstStyle/>
          <a:p>
            <a:r>
              <a:rPr lang="es-ES" sz="5400" b="1" dirty="0" smtClean="0"/>
              <a:t>PASTELERÍA</a:t>
            </a:r>
            <a:r>
              <a:rPr lang="es-ES" sz="6000" b="1" dirty="0"/>
              <a:t/>
            </a:r>
            <a:br>
              <a:rPr lang="es-ES" sz="6000" b="1" dirty="0"/>
            </a:br>
            <a:r>
              <a:rPr lang="es-ES" b="1" dirty="0" smtClean="0"/>
              <a:t>EL BUEN GUSTO</a:t>
            </a:r>
            <a:endParaRPr lang="es-ES" b="1" dirty="0"/>
          </a:p>
        </p:txBody>
      </p:sp>
      <p:pic>
        <p:nvPicPr>
          <p:cNvPr id="5" name="4 Marcador de contenido" descr="100_0728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357158" y="2143116"/>
            <a:ext cx="4329114" cy="4000528"/>
          </a:xfrm>
        </p:spPr>
      </p:pic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786314" y="3071810"/>
            <a:ext cx="4038600" cy="2143140"/>
          </a:xfrm>
        </p:spPr>
        <p:txBody>
          <a:bodyPr>
            <a:normAutofit lnSpcReduction="10000"/>
          </a:bodyPr>
          <a:lstStyle/>
          <a:p>
            <a:pPr algn="just"/>
            <a:r>
              <a:rPr lang="es-ES" sz="2200" dirty="0" smtClean="0"/>
              <a:t>Como su nombre muy bien indica, se trata de un negocio dedicado a la venta de pasteles y bombones.</a:t>
            </a:r>
          </a:p>
          <a:p>
            <a:pPr algn="just"/>
            <a:r>
              <a:rPr lang="es-ES" sz="2200" dirty="0" smtClean="0"/>
              <a:t>Esta ubicada en la calle Juntas Generales nº 11. </a:t>
            </a:r>
            <a:endParaRPr lang="es-ES" sz="2200" dirty="0"/>
          </a:p>
        </p:txBody>
      </p:sp>
    </p:spTree>
  </p:cSld>
  <p:clrMapOvr>
    <a:masterClrMapping/>
  </p:clrMapOvr>
  <p:transition advClick="0" advTm="13000"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3.7037E-7 C 0.01823 -0.03079 0.04497 -0.05926 0.06546 -0.08565 C 0.10469 -0.13635 0.09184 -0.12408 0.13455 -0.17477 C 0.16511 -0.21088 0.19063 -0.23519 0.22014 -0.27454 C 0.23681 -0.29676 0.2533 -0.31922 0.27014 -0.34121 C 0.28125 -0.35579 0.2948 -0.37709 0.31059 -0.38079 C 0.37848 -0.35255 0.40261 -0.32084 0.45712 -0.25232 C 0.529 -0.1625 0.45938 -0.24861 0.52969 -0.1507 C 0.54184 -0.13357 0.55747 -0.1206 0.56789 -0.10185 C 0.59584 -0.05093 0.61511 0.00833 0.63455 0.06481 C 0.63941 0.0794 0.6474 0.08958 0.65122 0.10486 C 0.58316 0.1912 0.49167 0.2375 0.41424 0.30625 C 0.36684 0.25717 0.29497 0.22824 0.24046 0.19514 C 0.15434 0.14305 0.06789 0.09259 -0.01788 0.03958 C -0.05277 0.01828 -0.08854 -0.01088 -0.125 -0.02848 C -0.13073 -0.05903 -0.10382 -0.11181 -0.09652 -0.13334 C -0.06979 -0.21273 -0.08159 -0.18496 -0.06076 -0.26505 C -0.04166 -0.3382 -0.03732 -0.35232 -0.02031 -0.40949 C -0.0177 -0.41806 -0.01614 -0.42732 -0.01441 -0.43635 C -0.01302 -0.44375 -0.01076 -0.45857 -0.01076 -0.45857 C -0.00607 -0.45047 -0.00434 -0.44352 5.55556E-7 -0.43496 C 0.00556 -0.40787 -0.00295 -0.44352 0.01181 -0.40787 C 0.02257 -0.38195 0.03177 -0.35486 0.04167 -0.32848 C 0.04896 -0.30903 0.0599 -0.2919 0.06789 -0.27292 C 0.0757 -0.2544 0.08125 -0.23426 0.08924 -0.21574 C 0.09601 -0.20023 0.104 -0.18588 0.11181 -0.17153 C 0.11737 -0.16088 0.12448 -0.15209 0.12969 -0.14144 C 0.13785 -0.12431 0.14462 -0.10579 0.15122 -0.08727 C 0.15504 -0.07685 0.15643 -0.06459 0.16181 -0.05556 C 0.1724 -0.03797 0.17101 -0.04213 0.17848 -0.02223 C 0.18438 -0.00672 0.20122 0.04467 0.21059 0.05694 C 0.21094 0.05879 0.21268 0.06088 0.21181 0.06203 C 0.20348 0.07199 0.19323 0.0794 0.18455 0.08865 C 0.17379 0.10023 0.16337 0.1125 0.15348 0.12523 C 0.13629 0.14815 0.12032 0.17245 0.10348 0.19514 C 0.08889 0.21527 0.0658 0.24953 0.04514 0.25879 C 0.01615 0.28588 0.03542 0.20509 0.03334 0.15856 C 0.03299 0.1493 0.03091 0.14051 0.02969 0.13171 C 0.02865 0.10115 0.02934 0.07245 0.01546 0.04745 C 0.01407 0.0419 0.01112 0.03727 0.00955 0.03171 C 0.00903 0.0294 0.00903 0.02731 0.00834 0.02546 C 0.00643 0.02014 0.00243 0.01666 0.00122 0.01111 C 0.00035 0.0074 0.00035 0.0037 5.55556E-7 -3.7037E-7 Z " pathEditMode="relative" ptsTypes="fffffffffffffffffffffffffffffffffffffffffff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sz="6000" b="1" dirty="0" smtClean="0"/>
              <a:t>BISUTERÍA</a:t>
            </a:r>
            <a:br>
              <a:rPr lang="es-ES" sz="6000" b="1" dirty="0" smtClean="0"/>
            </a:br>
            <a:r>
              <a:rPr lang="es-ES" sz="4900" b="1" dirty="0" smtClean="0"/>
              <a:t>PARÍS</a:t>
            </a:r>
            <a:endParaRPr lang="es-ES" sz="4900" b="1" dirty="0"/>
          </a:p>
        </p:txBody>
      </p:sp>
      <p:pic>
        <p:nvPicPr>
          <p:cNvPr id="5" name="4 Marcador de contenido" descr="100_0729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357158" y="2000240"/>
            <a:ext cx="4138642" cy="4214842"/>
          </a:xfrm>
        </p:spPr>
      </p:pic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3438" y="2143116"/>
            <a:ext cx="4038600" cy="4525963"/>
          </a:xfrm>
        </p:spPr>
        <p:txBody>
          <a:bodyPr>
            <a:normAutofit/>
          </a:bodyPr>
          <a:lstStyle/>
          <a:p>
            <a:pPr algn="just"/>
            <a:r>
              <a:rPr lang="es-ES" sz="2200" dirty="0" smtClean="0"/>
              <a:t>Se trata de un establecimiento que contaba con su propio taller de diseño y montaje de bisutería y que aprovechaba esta instalación para su venta y distribución.</a:t>
            </a:r>
          </a:p>
          <a:p>
            <a:pPr algn="just"/>
            <a:r>
              <a:rPr lang="es-ES" sz="2200" dirty="0" smtClean="0"/>
              <a:t>Dedicado a la venta de todo tipo de complementos y abalorios para señora.</a:t>
            </a:r>
          </a:p>
          <a:p>
            <a:pPr algn="just"/>
            <a:r>
              <a:rPr lang="es-ES" sz="2200" dirty="0" smtClean="0"/>
              <a:t>Situado en la calle Juntas Generales nº 14.</a:t>
            </a:r>
            <a:endParaRPr lang="es-ES" sz="2200" dirty="0"/>
          </a:p>
        </p:txBody>
      </p:sp>
    </p:spTree>
  </p:cSld>
  <p:clrMapOvr>
    <a:masterClrMapping/>
  </p:clrMapOvr>
  <p:transition advClick="0" advTm="1500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8488C4"/>
            </a:gs>
            <a:gs pos="53000">
              <a:srgbClr val="D4DEFF"/>
            </a:gs>
            <a:gs pos="83000">
              <a:srgbClr val="D4DEFF"/>
            </a:gs>
            <a:gs pos="100000">
              <a:srgbClr val="96AB94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ES" sz="5400" b="1" dirty="0" smtClean="0"/>
              <a:t>CONFECCIONES</a:t>
            </a:r>
            <a:r>
              <a:rPr lang="es-ES" sz="5600" b="1" dirty="0" smtClean="0"/>
              <a:t/>
            </a:r>
            <a:br>
              <a:rPr lang="es-ES" sz="5600" b="1" dirty="0" smtClean="0"/>
            </a:br>
            <a:r>
              <a:rPr lang="es-ES" b="1" dirty="0" smtClean="0"/>
              <a:t>CRISTÓBAL</a:t>
            </a:r>
            <a:endParaRPr lang="es-ES" b="1" dirty="0"/>
          </a:p>
        </p:txBody>
      </p:sp>
      <p:pic>
        <p:nvPicPr>
          <p:cNvPr id="5" name="4 Marcador de contenido" descr="100_0730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259632" y="1785926"/>
            <a:ext cx="6480720" cy="3643338"/>
          </a:xfrm>
        </p:spPr>
      </p:pic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28596" y="5429264"/>
            <a:ext cx="8572560" cy="1257296"/>
          </a:xfrm>
        </p:spPr>
        <p:txBody>
          <a:bodyPr>
            <a:normAutofit/>
          </a:bodyPr>
          <a:lstStyle/>
          <a:p>
            <a:r>
              <a:rPr lang="es-ES" sz="2200" dirty="0" smtClean="0"/>
              <a:t>Otra tienda que ha pasado de padres a hijo y que sigue su trayectoria con la venta de prendas de moda para señora y caballero.</a:t>
            </a:r>
          </a:p>
          <a:p>
            <a:r>
              <a:rPr lang="es-ES" sz="2200" dirty="0" smtClean="0"/>
              <a:t>Está situado en la calle Juntas Generales nº 7.</a:t>
            </a:r>
            <a:endParaRPr lang="es-ES" sz="2200" dirty="0"/>
          </a:p>
        </p:txBody>
      </p:sp>
    </p:spTree>
  </p:cSld>
  <p:clrMapOvr>
    <a:masterClrMapping/>
  </p:clrMapOvr>
  <p:transition advClick="0" advTm="10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sz="6000" b="1" dirty="0" smtClean="0"/>
              <a:t>JOYERÍA</a:t>
            </a:r>
            <a:br>
              <a:rPr lang="es-ES" sz="6000" b="1" dirty="0" smtClean="0"/>
            </a:br>
            <a:r>
              <a:rPr lang="es-ES" sz="4900" b="1" dirty="0" smtClean="0"/>
              <a:t>SALAZAR</a:t>
            </a:r>
            <a:endParaRPr lang="es-ES" sz="4900" b="1" dirty="0"/>
          </a:p>
        </p:txBody>
      </p:sp>
      <p:pic>
        <p:nvPicPr>
          <p:cNvPr id="5" name="4 Marcador de contenido" descr="100_0733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1043608" y="3714752"/>
            <a:ext cx="5328592" cy="2857520"/>
          </a:xfrm>
        </p:spPr>
      </p:pic>
      <p:sp>
        <p:nvSpPr>
          <p:cNvPr id="7" name="6 Marcador de contenido"/>
          <p:cNvSpPr>
            <a:spLocks noGrp="1"/>
          </p:cNvSpPr>
          <p:nvPr>
            <p:ph sz="half" idx="2"/>
          </p:nvPr>
        </p:nvSpPr>
        <p:spPr>
          <a:xfrm>
            <a:off x="714348" y="1571612"/>
            <a:ext cx="7786742" cy="2000264"/>
          </a:xfrm>
        </p:spPr>
        <p:txBody>
          <a:bodyPr>
            <a:normAutofit/>
          </a:bodyPr>
          <a:lstStyle/>
          <a:p>
            <a:pPr algn="just"/>
            <a:r>
              <a:rPr lang="es-ES" sz="2200" dirty="0" smtClean="0"/>
              <a:t>Negocio muy antiguo con reformas en el mismo.</a:t>
            </a:r>
          </a:p>
          <a:p>
            <a:pPr algn="just"/>
            <a:r>
              <a:rPr lang="es-ES" sz="2200" dirty="0" smtClean="0"/>
              <a:t>Comenzó su funcionamiento en 1931, habiendo sido atendido por 3 generaciones.</a:t>
            </a:r>
          </a:p>
          <a:p>
            <a:pPr algn="just"/>
            <a:r>
              <a:rPr lang="es-ES" sz="2200" dirty="0" smtClean="0"/>
              <a:t>Ofrece joyas de gran diseño y de las marcas más prestigiosas.</a:t>
            </a:r>
          </a:p>
          <a:p>
            <a:pPr algn="just"/>
            <a:r>
              <a:rPr lang="es-ES" sz="2200" dirty="0" smtClean="0"/>
              <a:t>Su ubicación está en la calle Juan de Garay nº 7.</a:t>
            </a:r>
            <a:endParaRPr lang="es-ES" sz="2200" dirty="0"/>
          </a:p>
        </p:txBody>
      </p:sp>
      <p:pic>
        <p:nvPicPr>
          <p:cNvPr id="6" name="5 Imagen" descr="100_073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724128" y="4143380"/>
            <a:ext cx="2808312" cy="2071702"/>
          </a:xfrm>
          <a:prstGeom prst="rect">
            <a:avLst/>
          </a:prstGeom>
        </p:spPr>
      </p:pic>
    </p:spTree>
  </p:cSld>
  <p:clrMapOvr>
    <a:masterClrMapping/>
  </p:clrMapOvr>
  <p:transition advClick="0" advTm="12000"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225536"/>
          </a:xfrm>
        </p:spPr>
        <p:txBody>
          <a:bodyPr>
            <a:normAutofit fontScale="90000"/>
          </a:bodyPr>
          <a:lstStyle/>
          <a:p>
            <a:r>
              <a:rPr lang="es-ES" sz="6000" b="1" dirty="0" smtClean="0"/>
              <a:t>CALZADOS</a:t>
            </a:r>
            <a:br>
              <a:rPr lang="es-ES" sz="6000" b="1" dirty="0" smtClean="0"/>
            </a:br>
            <a:r>
              <a:rPr lang="es-ES" sz="4900" b="1" dirty="0" smtClean="0"/>
              <a:t>ANTONIO</a:t>
            </a:r>
            <a:endParaRPr lang="es-ES" sz="4900" b="1" dirty="0"/>
          </a:p>
        </p:txBody>
      </p:sp>
      <p:pic>
        <p:nvPicPr>
          <p:cNvPr id="5" name="4 Marcador de contenido" descr="100_0734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428596" y="2357430"/>
            <a:ext cx="4038600" cy="3580624"/>
          </a:xfrm>
        </p:spPr>
      </p:pic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3438" y="2357430"/>
            <a:ext cx="4038600" cy="3714776"/>
          </a:xfrm>
        </p:spPr>
        <p:txBody>
          <a:bodyPr>
            <a:normAutofit lnSpcReduction="10000"/>
          </a:bodyPr>
          <a:lstStyle/>
          <a:p>
            <a:pPr algn="just"/>
            <a:r>
              <a:rPr lang="es-ES" sz="2200" dirty="0" smtClean="0"/>
              <a:t>Regido desde siempre por un empleado de la antigua Cooperativa Altos Hornos, llamado Antonio, de ahí, el nombre del comercio.</a:t>
            </a:r>
          </a:p>
          <a:p>
            <a:pPr algn="just"/>
            <a:r>
              <a:rPr lang="es-ES" sz="2200" dirty="0" smtClean="0"/>
              <a:t>Nos ofrece un amplio y variado calzado de calidad tanto de señora como de caballero.</a:t>
            </a:r>
          </a:p>
          <a:p>
            <a:pPr algn="just"/>
            <a:r>
              <a:rPr lang="es-ES" sz="2200" dirty="0" smtClean="0"/>
              <a:t>Está ubicado en la calle Juan de Garay nº 24.</a:t>
            </a:r>
            <a:endParaRPr lang="es-ES" sz="2200" dirty="0"/>
          </a:p>
        </p:txBody>
      </p:sp>
    </p:spTree>
  </p:cSld>
  <p:clrMapOvr>
    <a:masterClrMapping/>
  </p:clrMapOvr>
  <p:transition advClick="0" advTm="12000"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3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5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15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Scale>
                                      <p:cBhvr>
                                        <p:cTn id="10" dur="15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100000" y="100000"/>
                                      <p:to x="100000" y="14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797040"/>
          </a:xfrm>
        </p:spPr>
        <p:txBody>
          <a:bodyPr>
            <a:normAutofit/>
          </a:bodyPr>
          <a:lstStyle/>
          <a:p>
            <a:r>
              <a:rPr lang="es-ES" sz="5400" b="1" dirty="0" smtClean="0"/>
              <a:t>ENCURTIDOS</a:t>
            </a:r>
            <a:r>
              <a:rPr lang="es-ES" b="1" dirty="0" smtClean="0"/>
              <a:t/>
            </a:r>
            <a:br>
              <a:rPr lang="es-ES" b="1" dirty="0" smtClean="0"/>
            </a:br>
            <a:r>
              <a:rPr lang="es-ES" b="1" dirty="0" smtClean="0"/>
              <a:t>SÁNCHEZ</a:t>
            </a:r>
            <a:endParaRPr lang="es-ES" b="1" dirty="0"/>
          </a:p>
        </p:txBody>
      </p:sp>
      <p:pic>
        <p:nvPicPr>
          <p:cNvPr id="5" name="4 Marcador de contenido" descr="100_0735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357158" y="2357430"/>
            <a:ext cx="4286281" cy="4000528"/>
          </a:xfrm>
        </p:spPr>
      </p:pic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857752" y="3000372"/>
            <a:ext cx="4000528" cy="2928958"/>
          </a:xfrm>
        </p:spPr>
        <p:txBody>
          <a:bodyPr>
            <a:normAutofit/>
          </a:bodyPr>
          <a:lstStyle/>
          <a:p>
            <a:pPr algn="just"/>
            <a:r>
              <a:rPr lang="es-ES" sz="2200" dirty="0" smtClean="0"/>
              <a:t>Establecimiento que conserva en esencia su aspecto tradicional, siendo pionero en la venta de aceitunas y sus variantes, así como todo tipo de especias.</a:t>
            </a:r>
          </a:p>
          <a:p>
            <a:pPr algn="just"/>
            <a:r>
              <a:rPr lang="es-ES" sz="2200" dirty="0" smtClean="0"/>
              <a:t>Situado en la estratégica calle de Juan de Garay nº 34.</a:t>
            </a:r>
            <a:endParaRPr lang="es-ES" sz="2200" dirty="0"/>
          </a:p>
        </p:txBody>
      </p:sp>
    </p:spTree>
  </p:cSld>
  <p:clrMapOvr>
    <a:masterClrMapping/>
  </p:clrMapOvr>
  <p:transition advClick="0" advTm="12000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5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00034" y="214290"/>
            <a:ext cx="8229600" cy="1560514"/>
          </a:xfrm>
        </p:spPr>
        <p:txBody>
          <a:bodyPr>
            <a:noAutofit/>
          </a:bodyPr>
          <a:lstStyle/>
          <a:p>
            <a:r>
              <a:rPr lang="es-ES" sz="5400" b="1" dirty="0" smtClean="0"/>
              <a:t>RESTAURANTE</a:t>
            </a:r>
            <a:r>
              <a:rPr lang="es-ES" sz="6000" b="1" dirty="0"/>
              <a:t/>
            </a:r>
            <a:br>
              <a:rPr lang="es-ES" sz="6000" b="1" dirty="0"/>
            </a:br>
            <a:r>
              <a:rPr lang="es-ES" b="1" dirty="0" smtClean="0"/>
              <a:t>MIRAFLORES - 2</a:t>
            </a:r>
            <a:endParaRPr lang="es-ES" b="1" dirty="0"/>
          </a:p>
        </p:txBody>
      </p:sp>
      <p:pic>
        <p:nvPicPr>
          <p:cNvPr id="5" name="4 Marcador de contenido" descr="100_0737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1475656" y="3500438"/>
            <a:ext cx="6480720" cy="3143272"/>
          </a:xfrm>
        </p:spPr>
      </p:pic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1000100" y="1928802"/>
            <a:ext cx="7681938" cy="1500198"/>
          </a:xfrm>
        </p:spPr>
        <p:txBody>
          <a:bodyPr>
            <a:normAutofit/>
          </a:bodyPr>
          <a:lstStyle/>
          <a:p>
            <a:pPr algn="just"/>
            <a:r>
              <a:rPr lang="es-ES" sz="2200" dirty="0" smtClean="0"/>
              <a:t>Restaurante que cuenta con amplios comedores donde ofrece su mejor cocina para atender bodas, comuniones y comidas de empresa.</a:t>
            </a:r>
          </a:p>
          <a:p>
            <a:pPr algn="just"/>
            <a:r>
              <a:rPr lang="es-ES" sz="2200" dirty="0" smtClean="0"/>
              <a:t>Su ubicación es calle Murrieta nº 7 y 9.</a:t>
            </a:r>
          </a:p>
          <a:p>
            <a:endParaRPr lang="es-ES" dirty="0"/>
          </a:p>
        </p:txBody>
      </p:sp>
    </p:spTree>
  </p:cSld>
  <p:clrMapOvr>
    <a:masterClrMapping/>
  </p:clrMapOvr>
  <p:transition advClick="0" advTm="10000"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8488C4"/>
            </a:gs>
            <a:gs pos="53000">
              <a:srgbClr val="D4DEFF"/>
            </a:gs>
            <a:gs pos="83000">
              <a:srgbClr val="D4DEFF"/>
            </a:gs>
            <a:gs pos="100000">
              <a:srgbClr val="96AB94"/>
            </a:gs>
          </a:gsLst>
          <a:path path="rect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5800" b="1" dirty="0" smtClean="0"/>
              <a:t>FOTO ALBERTO (PÁRAMO)</a:t>
            </a:r>
            <a:endParaRPr lang="es-ES" sz="5800" b="1" dirty="0"/>
          </a:p>
        </p:txBody>
      </p:sp>
      <p:pic>
        <p:nvPicPr>
          <p:cNvPr id="5" name="4 Marcador de contenido" descr="100_0738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714348" y="1714488"/>
            <a:ext cx="3714776" cy="2723368"/>
          </a:xfrm>
        </p:spPr>
      </p:pic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138642" cy="2543180"/>
          </a:xfrm>
        </p:spPr>
        <p:txBody>
          <a:bodyPr>
            <a:normAutofit/>
          </a:bodyPr>
          <a:lstStyle/>
          <a:p>
            <a:pPr algn="just"/>
            <a:r>
              <a:rPr lang="es-ES" sz="2200" dirty="0" smtClean="0"/>
              <a:t>Establecimiento  perteneciente a una saga de fotógrafos de gran tradición en </a:t>
            </a:r>
            <a:r>
              <a:rPr lang="es-ES" sz="2200" dirty="0" err="1" smtClean="0"/>
              <a:t>Barakaldo</a:t>
            </a:r>
            <a:r>
              <a:rPr lang="es-ES" sz="2200" dirty="0" smtClean="0"/>
              <a:t> (los Páramo), con muchas tiendas distribuidas en su día por </a:t>
            </a:r>
            <a:r>
              <a:rPr lang="es-ES" sz="2200" dirty="0" err="1" smtClean="0"/>
              <a:t>Barakaldo</a:t>
            </a:r>
            <a:r>
              <a:rPr lang="es-ES" sz="2200" dirty="0" smtClean="0"/>
              <a:t>, pero que actualmente han desaparecido.</a:t>
            </a:r>
          </a:p>
        </p:txBody>
      </p:sp>
      <p:pic>
        <p:nvPicPr>
          <p:cNvPr id="6" name="5 Imagen" descr="100_074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14480" y="4143380"/>
            <a:ext cx="3476623" cy="2500310"/>
          </a:xfrm>
          <a:prstGeom prst="rect">
            <a:avLst/>
          </a:prstGeom>
        </p:spPr>
      </p:pic>
      <p:sp>
        <p:nvSpPr>
          <p:cNvPr id="7" name="6 CuadroTexto"/>
          <p:cNvSpPr txBox="1"/>
          <p:nvPr/>
        </p:nvSpPr>
        <p:spPr>
          <a:xfrm>
            <a:off x="5357818" y="4572008"/>
            <a:ext cx="350046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Font typeface="Arial" pitchFamily="34" charset="0"/>
              <a:buChar char="•"/>
            </a:pPr>
            <a:r>
              <a:rPr lang="es-ES" dirty="0" smtClean="0"/>
              <a:t> </a:t>
            </a:r>
            <a:r>
              <a:rPr lang="es-ES" sz="2200" dirty="0" smtClean="0"/>
              <a:t>   Dedicado a la fotografía, revelado digital y reportajes.</a:t>
            </a:r>
          </a:p>
          <a:p>
            <a:pPr algn="just">
              <a:buFont typeface="Arial" pitchFamily="34" charset="0"/>
              <a:buChar char="•"/>
            </a:pPr>
            <a:r>
              <a:rPr lang="es-ES" sz="2200" dirty="0" smtClean="0"/>
              <a:t>    Está ubicado en la calle Murrieta s/n.</a:t>
            </a:r>
          </a:p>
        </p:txBody>
      </p:sp>
    </p:spTree>
  </p:cSld>
  <p:clrMapOvr>
    <a:masterClrMapping/>
  </p:clrMapOvr>
  <p:transition advClick="0" advTm="14000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716016" y="5085184"/>
            <a:ext cx="4286248" cy="1643074"/>
          </a:xfrm>
        </p:spPr>
        <p:txBody>
          <a:bodyPr>
            <a:normAutofit/>
          </a:bodyPr>
          <a:lstStyle/>
          <a:p>
            <a:pPr algn="just"/>
            <a:r>
              <a:rPr lang="es-ES" sz="2200" b="1" dirty="0" smtClean="0">
                <a:solidFill>
                  <a:schemeClr val="bg1"/>
                </a:solidFill>
              </a:rPr>
              <a:t>Bar tradicional de la zona de Desierto.</a:t>
            </a:r>
          </a:p>
          <a:p>
            <a:pPr algn="just"/>
            <a:r>
              <a:rPr lang="es-ES" sz="2200" b="1" dirty="0" smtClean="0">
                <a:solidFill>
                  <a:schemeClr val="bg1"/>
                </a:solidFill>
              </a:rPr>
              <a:t>Localizado en la calle Murrieta s/n-frente a estación.</a:t>
            </a:r>
            <a:endParaRPr lang="es-ES" sz="22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advClick="0" advTm="10000">
    <p:circl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 Marcador de contenido" descr="100_0742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539552" y="5301208"/>
            <a:ext cx="8139170" cy="1285884"/>
          </a:xfrm>
        </p:spPr>
        <p:txBody>
          <a:bodyPr>
            <a:normAutofit/>
          </a:bodyPr>
          <a:lstStyle/>
          <a:p>
            <a:pPr algn="just"/>
            <a:r>
              <a:rPr lang="es-ES" sz="2200" b="1" dirty="0" smtClean="0"/>
              <a:t>A pesar del tiempo transcurrido desde su inauguración y de las reformas que se han realizado conserva su diseño inicial.</a:t>
            </a:r>
          </a:p>
          <a:p>
            <a:pPr algn="just"/>
            <a:r>
              <a:rPr lang="es-ES" sz="2200" b="1" dirty="0" smtClean="0"/>
              <a:t>Se ubica en la calle </a:t>
            </a:r>
            <a:r>
              <a:rPr lang="es-ES" sz="2200" b="1" dirty="0" err="1" smtClean="0"/>
              <a:t>Portu</a:t>
            </a:r>
            <a:r>
              <a:rPr lang="es-ES" sz="2200" b="1" dirty="0" smtClean="0"/>
              <a:t> nº 14.</a:t>
            </a:r>
          </a:p>
        </p:txBody>
      </p:sp>
    </p:spTree>
  </p:cSld>
  <p:clrMapOvr>
    <a:masterClrMapping/>
  </p:clrMapOvr>
  <p:transition advClick="0" advTm="10000">
    <p:checker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8488C4"/>
            </a:gs>
            <a:gs pos="53000">
              <a:srgbClr val="D4DEFF"/>
            </a:gs>
            <a:gs pos="83000">
              <a:srgbClr val="D4DEFF"/>
            </a:gs>
            <a:gs pos="100000">
              <a:srgbClr val="96AB94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Marcador de contenido"/>
          <p:cNvSpPr>
            <a:spLocks noGrp="1"/>
          </p:cNvSpPr>
          <p:nvPr>
            <p:ph idx="1"/>
          </p:nvPr>
        </p:nvSpPr>
        <p:spPr>
          <a:xfrm>
            <a:off x="428596" y="1357298"/>
            <a:ext cx="8229600" cy="4525963"/>
          </a:xfrm>
        </p:spPr>
        <p:txBody>
          <a:bodyPr>
            <a:normAutofit fontScale="77500" lnSpcReduction="20000"/>
          </a:bodyPr>
          <a:lstStyle/>
          <a:p>
            <a:pPr algn="just"/>
            <a:r>
              <a:rPr lang="es-ES" dirty="0" smtClean="0"/>
              <a:t>En base al floreciente desarrollo industrial de los años 60, surgió en </a:t>
            </a:r>
            <a:r>
              <a:rPr lang="es-ES" dirty="0" err="1" smtClean="0"/>
              <a:t>Barakaldo</a:t>
            </a:r>
            <a:r>
              <a:rPr lang="es-ES" dirty="0" smtClean="0"/>
              <a:t> un comercio diversificado y estable, que cubría todas las necesidades de la población.</a:t>
            </a:r>
          </a:p>
          <a:p>
            <a:pPr algn="just"/>
            <a:r>
              <a:rPr lang="es-ES" dirty="0" smtClean="0"/>
              <a:t>A modo de ejemplo, hemos reflejado en este trabajo un total de 30 establecimientos del centro de la localidad, que gracias al esfuerzo personal de las familias propietarias, en algunos casos a lo largo de varias generaciones, han sobrevivido a la llegada de las grandes extensiones y a los cambios de hábitos y costumbres de la sociedad.</a:t>
            </a:r>
          </a:p>
          <a:p>
            <a:pPr algn="just"/>
            <a:r>
              <a:rPr lang="es-ES" dirty="0" smtClean="0"/>
              <a:t>En cualquier caso, es justo reconocer la cercanía y trato casi familiar de muchos de estos establecimientos, que unas veces por historia y tradición, y otras por proximidad, han conseguido perdurar y sobrevivir a lo largo de tres y cuatro décadas.</a:t>
            </a:r>
            <a:endParaRPr lang="es-ES" dirty="0"/>
          </a:p>
        </p:txBody>
      </p:sp>
    </p:spTree>
  </p:cSld>
  <p:clrMapOvr>
    <a:masterClrMapping/>
  </p:clrMapOvr>
  <p:transition advClick="0" advTm="35000">
    <p:newsflash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8488C4"/>
            </a:gs>
            <a:gs pos="53000">
              <a:srgbClr val="D4DEFF"/>
            </a:gs>
            <a:gs pos="83000">
              <a:srgbClr val="D4DEFF"/>
            </a:gs>
            <a:gs pos="100000">
              <a:srgbClr val="96AB94"/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5400" dirty="0" smtClean="0"/>
              <a:t>EXPENDEDURÍA Nº 006</a:t>
            </a:r>
            <a:endParaRPr lang="es-ES" sz="5400" dirty="0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5429256" y="1357298"/>
            <a:ext cx="3429024" cy="2571768"/>
          </a:xfrm>
        </p:spPr>
        <p:txBody>
          <a:bodyPr>
            <a:noAutofit/>
          </a:bodyPr>
          <a:lstStyle/>
          <a:p>
            <a:pPr algn="just"/>
            <a:r>
              <a:rPr lang="es-ES" sz="2200" dirty="0" smtClean="0"/>
              <a:t>Este estanco es propiedad de Mª Carmen Ruíz.</a:t>
            </a:r>
          </a:p>
          <a:p>
            <a:pPr algn="just"/>
            <a:r>
              <a:rPr lang="es-ES" sz="2200" dirty="0" smtClean="0"/>
              <a:t>Se dedica única y exclusivamente a lo propio de su actividad: tabaco y timbres.</a:t>
            </a:r>
          </a:p>
        </p:txBody>
      </p:sp>
      <p:pic>
        <p:nvPicPr>
          <p:cNvPr id="6" name="5 Imagen" descr="100_074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1472" y="1428736"/>
            <a:ext cx="4572032" cy="3429024"/>
          </a:xfrm>
          <a:prstGeom prst="rect">
            <a:avLst/>
          </a:prstGeom>
        </p:spPr>
      </p:pic>
      <p:pic>
        <p:nvPicPr>
          <p:cNvPr id="8" name="7 Marcador de contenido" descr="100_0744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4071934" y="4071942"/>
            <a:ext cx="4500594" cy="2500330"/>
          </a:xfrm>
        </p:spPr>
      </p:pic>
      <p:sp>
        <p:nvSpPr>
          <p:cNvPr id="7" name="6 CuadroTexto"/>
          <p:cNvSpPr txBox="1"/>
          <p:nvPr/>
        </p:nvSpPr>
        <p:spPr>
          <a:xfrm>
            <a:off x="285720" y="5143512"/>
            <a:ext cx="342902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Font typeface="Arial" pitchFamily="34" charset="0"/>
              <a:buChar char="•"/>
            </a:pPr>
            <a:r>
              <a:rPr lang="es-ES" dirty="0" smtClean="0"/>
              <a:t>    </a:t>
            </a:r>
            <a:r>
              <a:rPr lang="es-ES" sz="2200" dirty="0" smtClean="0"/>
              <a:t>Conserva toda su solera tal y como fue concebido en su inicio en la calle </a:t>
            </a:r>
            <a:r>
              <a:rPr lang="es-ES" sz="2200" dirty="0" err="1" smtClean="0"/>
              <a:t>Portu</a:t>
            </a:r>
            <a:r>
              <a:rPr lang="es-ES" sz="2200" dirty="0" smtClean="0"/>
              <a:t> nº12.</a:t>
            </a:r>
          </a:p>
        </p:txBody>
      </p:sp>
    </p:spTree>
  </p:cSld>
  <p:clrMapOvr>
    <a:masterClrMapping/>
  </p:clrMapOvr>
  <p:transition advClick="0" advTm="1500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7.40741E-7 C 0.00677 -0.00371 0.01163 -0.0051 0.0191 -0.00648 C 0.08802 -0.03727 0.16389 -0.04028 0.23576 -0.04306 C 0.25 -0.04398 0.2658 -0.0375 0.27865 -0.04607 C 0.28368 -0.04954 0.27465 -0.06042 0.27153 -0.0669 C 0.26389 -0.08218 0.25573 -0.09723 0.24653 -0.11135 C 0.20608 -0.17199 0.16701 -0.20741 0.11667 -0.26042 C 0.0908 -0.28773 0.06424 -0.31181 0.04288 -0.34607 C 0.02778 -0.37014 0.03733 -0.35903 0.02274 -0.39051 C 0.00139 -0.43658 -0.0184 -0.48542 -0.04167 -0.5301 C -0.05399 -0.55371 -0.08629 -0.6044 -0.10122 -0.61898 C -0.1099 -0.62755 -0.12726 -0.64445 -0.12726 -0.64445 C -0.12969 -0.64931 -0.13177 -0.6544 -0.13455 -0.6588 C -0.13993 -0.66736 -0.14774 -0.67269 -0.15226 -0.68264 C -0.16146 -0.66204 -0.16302 -0.63611 -0.17014 -0.61436 C -0.18247 -0.57686 -0.19618 -0.54005 -0.20955 -0.50324 C -0.25573 -0.3757 -0.30573 -0.25301 -0.36059 -0.13172 C -0.38299 -0.08218 -0.41129 -0.03311 -0.42847 0.0206 C -0.43281 0.03426 -0.43715 0.04814 -0.44167 0.06157 C -0.44392 0.06828 -0.45174 0.08703 -0.44879 0.08102 C -0.44097 0.06551 -0.43438 0.04514 -0.42135 0.03495 C -0.40382 0.02129 -0.38021 0.01643 -0.36059 0.01273 C -0.30226 0.00115 -0.24219 0.00439 -0.18333 0.00162 C -0.12222 0.00277 -0.06111 0.00463 -2.77778E-7 -7.40741E-7 Z " pathEditMode="relative" ptsTypes="ffffffffffffffffffffffff">
                                      <p:cBhvr>
                                        <p:cTn id="1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sz="5400" b="1" dirty="0" smtClean="0"/>
              <a:t>BAZAR</a:t>
            </a:r>
            <a:r>
              <a:rPr lang="es-ES" sz="6000" b="1" dirty="0"/>
              <a:t/>
            </a:r>
            <a:br>
              <a:rPr lang="es-ES" sz="6000" b="1" dirty="0"/>
            </a:br>
            <a:r>
              <a:rPr lang="es-ES" b="1" dirty="0" smtClean="0"/>
              <a:t>EL SIGLO XX</a:t>
            </a:r>
            <a:endParaRPr lang="es-ES" b="1" dirty="0"/>
          </a:p>
        </p:txBody>
      </p:sp>
      <p:pic>
        <p:nvPicPr>
          <p:cNvPr id="5" name="4 Marcador de contenido" descr="100_0747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428596" y="1643050"/>
            <a:ext cx="4357718" cy="2714644"/>
          </a:xfrm>
        </p:spPr>
      </p:pic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857752" y="1571613"/>
            <a:ext cx="4038600" cy="1928826"/>
          </a:xfrm>
        </p:spPr>
        <p:txBody>
          <a:bodyPr>
            <a:noAutofit/>
          </a:bodyPr>
          <a:lstStyle/>
          <a:p>
            <a:pPr algn="just"/>
            <a:r>
              <a:rPr lang="es-ES" sz="2000" dirty="0" smtClean="0"/>
              <a:t>Bazar emblemático y una de las pocas reliquias de </a:t>
            </a:r>
            <a:r>
              <a:rPr lang="es-ES" sz="2000" dirty="0" err="1" smtClean="0"/>
              <a:t>Barakaldo</a:t>
            </a:r>
            <a:r>
              <a:rPr lang="es-ES" sz="2000" dirty="0" smtClean="0"/>
              <a:t>, por su antigüedad y por su renuncia a renovarse, que se sigue conservando por el tesón y empeño de la familia </a:t>
            </a:r>
            <a:r>
              <a:rPr lang="es-ES" sz="2000" dirty="0" err="1" smtClean="0"/>
              <a:t>Portell</a:t>
            </a:r>
            <a:r>
              <a:rPr lang="es-ES" sz="2000" dirty="0" smtClean="0"/>
              <a:t> a que continúe abierto.</a:t>
            </a:r>
          </a:p>
        </p:txBody>
      </p:sp>
      <p:pic>
        <p:nvPicPr>
          <p:cNvPr id="6" name="5 Imagen" descr="100_074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14876" y="4000504"/>
            <a:ext cx="4143404" cy="2571768"/>
          </a:xfrm>
          <a:prstGeom prst="rect">
            <a:avLst/>
          </a:prstGeom>
        </p:spPr>
      </p:pic>
      <p:sp>
        <p:nvSpPr>
          <p:cNvPr id="8" name="7 CuadroTexto"/>
          <p:cNvSpPr txBox="1"/>
          <p:nvPr/>
        </p:nvSpPr>
        <p:spPr>
          <a:xfrm>
            <a:off x="428596" y="4643446"/>
            <a:ext cx="392909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Font typeface="Arial" pitchFamily="34" charset="0"/>
              <a:buChar char="•"/>
            </a:pPr>
            <a:r>
              <a:rPr lang="es-ES" sz="2000" dirty="0" smtClean="0"/>
              <a:t>     Se dedica a lo que siempre ha sido su negocio, lo mismo se encuentra una cuchilla de afeitar que una guitarra de madera.</a:t>
            </a:r>
          </a:p>
          <a:p>
            <a:pPr algn="just">
              <a:buFont typeface="Arial" pitchFamily="34" charset="0"/>
              <a:buChar char="•"/>
            </a:pPr>
            <a:r>
              <a:rPr lang="es-ES" sz="2000" dirty="0" smtClean="0"/>
              <a:t>     Se sitúa en la calle </a:t>
            </a:r>
            <a:r>
              <a:rPr lang="es-ES" sz="2000" dirty="0" err="1" smtClean="0"/>
              <a:t>Portu</a:t>
            </a:r>
            <a:r>
              <a:rPr lang="es-ES" sz="2000" dirty="0" smtClean="0"/>
              <a:t> nº 6.</a:t>
            </a:r>
            <a:endParaRPr lang="es-ES" sz="2000" dirty="0"/>
          </a:p>
        </p:txBody>
      </p:sp>
    </p:spTree>
  </p:cSld>
  <p:clrMapOvr>
    <a:masterClrMapping/>
  </p:clrMapOvr>
  <p:transition advClick="0" advTm="20000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28596" y="214290"/>
            <a:ext cx="8229600" cy="1500174"/>
          </a:xfrm>
        </p:spPr>
        <p:txBody>
          <a:bodyPr>
            <a:normAutofit fontScale="90000"/>
          </a:bodyPr>
          <a:lstStyle/>
          <a:p>
            <a:r>
              <a:rPr lang="es-ES" sz="6000" b="1" dirty="0" smtClean="0"/>
              <a:t>FILATELIA</a:t>
            </a:r>
            <a:br>
              <a:rPr lang="es-ES" sz="6000" b="1" dirty="0" smtClean="0"/>
            </a:br>
            <a:r>
              <a:rPr lang="es-ES" sz="4900" b="1" dirty="0" smtClean="0"/>
              <a:t>BARAKALDO</a:t>
            </a:r>
            <a:endParaRPr lang="es-ES" sz="4900" b="1" dirty="0"/>
          </a:p>
        </p:txBody>
      </p:sp>
      <p:pic>
        <p:nvPicPr>
          <p:cNvPr id="5" name="4 Marcador de contenido" descr="100_0748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1691680" y="3714752"/>
            <a:ext cx="5832648" cy="2928958"/>
          </a:xfrm>
        </p:spPr>
      </p:pic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1071538" y="1714489"/>
            <a:ext cx="7215238" cy="2000264"/>
          </a:xfrm>
        </p:spPr>
        <p:txBody>
          <a:bodyPr>
            <a:normAutofit/>
          </a:bodyPr>
          <a:lstStyle/>
          <a:p>
            <a:pPr algn="just"/>
            <a:r>
              <a:rPr lang="es-ES" sz="2200" dirty="0" smtClean="0"/>
              <a:t>Negocio ubicado en una zona muy comercial hace 40 años.</a:t>
            </a:r>
          </a:p>
          <a:p>
            <a:pPr algn="just"/>
            <a:r>
              <a:rPr lang="es-ES" sz="2200" dirty="0" smtClean="0"/>
              <a:t>Ofrece a los coleccionistas un extenso surtido de material filatélico así como colecciones y documentos postales temáticos.</a:t>
            </a:r>
          </a:p>
          <a:p>
            <a:pPr algn="just"/>
            <a:r>
              <a:rPr lang="es-ES" sz="2200" dirty="0" smtClean="0"/>
              <a:t>Ocupa un local en la calle </a:t>
            </a:r>
            <a:r>
              <a:rPr lang="es-ES" sz="2200" dirty="0" err="1" smtClean="0"/>
              <a:t>Portu</a:t>
            </a:r>
            <a:r>
              <a:rPr lang="es-ES" sz="2200" dirty="0" smtClean="0"/>
              <a:t> nº 3.</a:t>
            </a:r>
            <a:endParaRPr lang="es-ES" sz="2200" dirty="0"/>
          </a:p>
        </p:txBody>
      </p:sp>
    </p:spTree>
  </p:cSld>
  <p:clrMapOvr>
    <a:masterClrMapping/>
  </p:clrMapOvr>
  <p:transition advClick="0" advTm="15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7.22222E-6 0.00024 C 0.00226 0.01042 0.00313 0.01389 0.0085 0.02107 C 0.0111 0.03264 0.02153 0.04098 0.02865 0.04792 C 0.04323 0.06204 0.06129 0.07454 0.07743 0.08449 C 0.08334 0.08797 0.08976 0.09375 0.09653 0.09399 C 0.13733 0.09491 0.1783 0.09514 0.2191 0.09561 C 0.2441 0.09445 0.2691 0.09422 0.2941 0.0926 C 0.33038 0.08982 0.37361 0.04051 0.39531 0.00695 C 0.41181 -0.01875 0.42275 -0.04907 0.43455 -0.07893 C 0.43993 -0.09236 0.44236 -0.10764 0.44653 -0.12176 C 0.44844 -0.12847 0.45243 -0.14074 0.45243 -0.14074 C 0.45608 -0.175 0.4566 -0.20787 0.45729 -0.24236 C 0.45573 -0.27662 0.45591 -0.31157 0.45243 -0.3456 C 0.45018 -0.36666 0.43629 -0.3824 0.43108 -0.40254 C 0.42309 -0.43449 0.40938 -0.4618 0.39775 -0.49143 C 0.38924 -0.51296 0.38334 -0.53171 0.36441 -0.53912 C 0.34966 -0.55486 0.3349 -0.5618 0.31788 -0.57106 C 0.28525 -0.58842 0.31302 -0.58495 0.25955 -0.60578 C 0.25278 -0.60856 0.24601 -0.61018 0.23941 -0.61365 C 0.21493 -0.62639 0.19618 -0.64097 0.17153 -0.65023 C 0.14566 -0.66018 0.11962 -0.66597 0.09288 -0.66921 C 0.05938 -0.66875 0.02622 -0.66828 -0.00712 -0.66759 C -0.04358 -0.66689 -0.1165 -0.66458 -0.1165 -0.66458 C -0.13143 -0.65717 -0.14827 -0.65393 -0.16424 -0.65185 C -0.17952 -0.64699 -0.19185 -0.63796 -0.20713 -0.63426 C -0.22535 -0.62199 -0.2448 -0.61319 -0.26303 -0.60092 C -0.29428 -0.58009 -0.32674 -0.55601 -0.3547 -0.52801 C -0.38299 -0.5 -0.39966 -0.45694 -0.4165 -0.41713 C -0.4172 -0.41527 -0.43768 -0.37106 -0.44046 -0.36134 C -0.454 -0.3162 -0.46407 -0.27314 -0.4665 -0.225 C -0.46598 -0.1831 -0.46893 -0.14259 -0.44983 -0.10764 C -0.44775 -0.09884 -0.44515 -0.0912 -0.4415 -0.08356 C -0.43872 -0.07083 -0.44324 -0.08935 -0.4356 -0.06944 C -0.43404 -0.06527 -0.43369 -0.06041 -0.43213 -0.05671 C -0.43004 -0.05139 -0.42709 -0.04745 -0.42483 -0.04259 C -0.41841 -0.02893 -0.41494 -0.01504 -0.4047 -0.00578 C -0.39775 0.01088 -0.39272 0.01389 -0.38213 0.0257 C -0.37883 0.03473 -0.3764 0.0382 -0.37015 0.04329 C -0.36372 0.05649 -0.35556 0.05973 -0.34636 0.06852 C -0.32674 0.0875 -0.3566 0.0632 -0.3356 0.07986 C -0.33039 0.0919 -0.32119 0.09653 -0.31303 0.10533 C -0.30626 0.11227 -0.31042 0.11111 -0.30226 0.11621 C -0.29584 0.12037 -0.28785 0.12153 -0.28091 0.12408 C -0.2632 0.14422 -0.2481 0.14607 -0.22483 0.15579 C -0.18456 0.17292 -0.2139 0.16621 -0.17726 0.17176 C -0.15938 0.17778 -0.14098 0.18056 -0.12258 0.18473 C -0.10817 0.1838 -0.05088 0.18079 -0.03212 0.17824 C -0.01233 0.17547 0.00763 0.16968 0.02743 0.1669 C 0.04653 0.16111 0.06441 0.15949 0.08334 0.1544 C 0.10591 0.14838 0.09202 0.14954 0.1191 0.13843 C 0.14028 0.12963 0.15434 0.12755 0.17622 0.12269 C 0.19427 0.11274 0.21042 0.10301 0.22743 0.09074 C 0.24132 0.08102 0.26233 0.0713 0.27275 0.05579 C 0.29132 0.02824 0.27882 0.0463 0.31198 0.0051 C 0.31597 0.00024 0.31771 -0.00717 0.32031 -0.01389 C 0.33108 -0.03981 0.33785 -0.06713 0.34184 -0.09629 C 0.34358 -0.12569 0.34462 -0.15393 0.34531 -0.18356 C 0.34236 -0.24514 0.34827 -0.24606 0.33229 -0.28981 C 0.30382 -0.36782 0.33073 -0.28264 0.29653 -0.36944 C 0.27917 -0.41365 0.26511 -0.45995 0.24775 -0.50416 C 0.24514 -0.51088 0.22847 -0.55787 0.22153 -0.57106 C 0.21684 -0.57986 0.21354 -0.58958 0.20851 -0.59814 C 0.20174 -0.60902 0.19219 -0.61713 0.18698 -0.62963 C 0.17552 -0.65764 0.16441 -0.68935 0.13941 -0.69791 C 0.11893 -0.72384 0.03959 -0.71203 0.0382 -0.71203 C -0.07605 -0.71041 -0.18664 -0.70509 -0.29983 -0.69953 C -0.33265 -0.69606 -0.36459 -0.69421 -0.39758 -0.69305 C -0.40001 -0.69351 -0.40313 -0.69722 -0.4047 -0.69467 C -0.42553 -0.66064 -0.43508 -0.62222 -0.44636 -0.58217 C -0.45261 -0.56018 -0.45886 -0.53773 -0.46424 -0.51527 C -0.47362 -0.47615 -0.49046 -0.39629 -0.49046 -0.39629 C -0.49341 -0.32314 -0.49723 -0.24907 -0.49046 -0.17592 C -0.47136 -0.18333 -0.47449 -0.18333 -0.44636 -0.18356 C -0.3389 -0.18564 -0.23126 -0.18564 -0.12379 -0.1868 C -0.09046 -0.18912 -0.05781 -0.1912 -0.02483 -0.19629 C -0.01095 -0.20069 0.00208 -0.20764 0.01563 -0.21365 C 0.02917 -0.17708 0.01962 -0.09074 0.01909 -0.07569 C 0.01858 -0.06851 0.01077 -0.05717 0.0085 -0.05023 C 0.0033 -0.03449 0.00226 -0.01643 -7.22222E-6 0.00024 Z " pathEditMode="relative" ptsTypes="fffffffffffffffffffffffffffffffffffffffffffffffffffffffffffffffffffffffffffffff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6000" b="1" dirty="0" smtClean="0"/>
              <a:t>PICOLOS</a:t>
            </a:r>
            <a:endParaRPr lang="es-ES" sz="6000" b="1" dirty="0"/>
          </a:p>
        </p:txBody>
      </p:sp>
      <p:pic>
        <p:nvPicPr>
          <p:cNvPr id="5" name="4 Marcador de contenido" descr="100_0751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1331640" y="5229200"/>
            <a:ext cx="7643866" cy="1357346"/>
          </a:xfrm>
        </p:spPr>
        <p:txBody>
          <a:bodyPr>
            <a:normAutofit/>
          </a:bodyPr>
          <a:lstStyle/>
          <a:p>
            <a:pPr algn="just"/>
            <a:r>
              <a:rPr lang="es-ES" sz="2200" b="1" dirty="0" smtClean="0"/>
              <a:t>Comercio dedicado a la venta de ropa para niños.</a:t>
            </a:r>
          </a:p>
          <a:p>
            <a:pPr algn="just"/>
            <a:r>
              <a:rPr lang="es-ES" sz="2200" b="1" dirty="0" smtClean="0"/>
              <a:t>Propiedad de las hermanas </a:t>
            </a:r>
            <a:r>
              <a:rPr lang="es-ES" sz="2200" b="1" dirty="0" err="1" smtClean="0"/>
              <a:t>Delclaux</a:t>
            </a:r>
            <a:r>
              <a:rPr lang="es-ES" sz="2200" b="1" dirty="0" smtClean="0"/>
              <a:t>.</a:t>
            </a:r>
          </a:p>
          <a:p>
            <a:pPr algn="just"/>
            <a:r>
              <a:rPr lang="es-ES" sz="2200" b="1" dirty="0" smtClean="0"/>
              <a:t>Está ubicada en la calle </a:t>
            </a:r>
            <a:r>
              <a:rPr lang="es-ES" sz="2200" b="1" dirty="0" err="1" smtClean="0"/>
              <a:t>Pormetxeta</a:t>
            </a:r>
            <a:r>
              <a:rPr lang="es-ES" sz="2200" b="1" dirty="0" smtClean="0"/>
              <a:t> nº 3.</a:t>
            </a:r>
          </a:p>
          <a:p>
            <a:endParaRPr lang="es-ES" dirty="0"/>
          </a:p>
        </p:txBody>
      </p:sp>
    </p:spTree>
  </p:cSld>
  <p:clrMapOvr>
    <a:masterClrMapping/>
  </p:clrMapOvr>
  <p:transition advClick="0" advTm="12000">
    <p:plus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6000" b="1" dirty="0" smtClean="0"/>
              <a:t>STAND DEL FUMADOR</a:t>
            </a:r>
            <a:endParaRPr lang="es-ES" sz="6000" b="1" dirty="0"/>
          </a:p>
        </p:txBody>
      </p:sp>
      <p:pic>
        <p:nvPicPr>
          <p:cNvPr id="5" name="4 Marcador de contenido" descr="100_0753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357158" y="1500174"/>
            <a:ext cx="4257676" cy="2928958"/>
          </a:xfrm>
        </p:spPr>
      </p:pic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2328865"/>
          </a:xfrm>
        </p:spPr>
        <p:txBody>
          <a:bodyPr>
            <a:noAutofit/>
          </a:bodyPr>
          <a:lstStyle/>
          <a:p>
            <a:pPr algn="just"/>
            <a:r>
              <a:rPr lang="es-ES" sz="2100" dirty="0" smtClean="0"/>
              <a:t>Esta expendeduría nº 02 procedía de otra más pequeña y antigua que estaba en los Fueros, pero que al derribar el edificio, se trasladó al actual emplazamiento, ubicado en la calle </a:t>
            </a:r>
            <a:r>
              <a:rPr lang="es-ES" sz="2100" dirty="0" err="1" smtClean="0"/>
              <a:t>Arrandi</a:t>
            </a:r>
            <a:r>
              <a:rPr lang="es-ES" sz="2100" dirty="0" smtClean="0"/>
              <a:t> nº 4.</a:t>
            </a:r>
            <a:endParaRPr lang="es-ES" sz="2100" dirty="0"/>
          </a:p>
        </p:txBody>
      </p:sp>
      <p:pic>
        <p:nvPicPr>
          <p:cNvPr id="6" name="5 Imagen" descr="100_075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00562" y="4071942"/>
            <a:ext cx="4286280" cy="2643186"/>
          </a:xfrm>
          <a:prstGeom prst="rect">
            <a:avLst/>
          </a:prstGeom>
        </p:spPr>
      </p:pic>
      <p:sp>
        <p:nvSpPr>
          <p:cNvPr id="9" name="8 CuadroTexto"/>
          <p:cNvSpPr txBox="1"/>
          <p:nvPr/>
        </p:nvSpPr>
        <p:spPr>
          <a:xfrm>
            <a:off x="500034" y="4643446"/>
            <a:ext cx="364333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Font typeface="Arial" pitchFamily="34" charset="0"/>
              <a:buChar char="•"/>
            </a:pPr>
            <a:r>
              <a:rPr lang="es-ES" sz="2100" dirty="0" smtClean="0"/>
              <a:t>    Además de ofrecer los productos habituales de un estanco, cuenta con un extenso surtido de artículos de regalo expuesto en sus amplios escaparates.</a:t>
            </a:r>
            <a:endParaRPr lang="es-ES" sz="2100" dirty="0"/>
          </a:p>
        </p:txBody>
      </p:sp>
    </p:spTree>
  </p:cSld>
  <p:clrMapOvr>
    <a:masterClrMapping/>
  </p:clrMapOvr>
  <p:transition advClick="0" advTm="20000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8488C4"/>
            </a:gs>
            <a:gs pos="53000">
              <a:srgbClr val="D4DEFF"/>
            </a:gs>
            <a:gs pos="83000">
              <a:srgbClr val="D4DEFF"/>
            </a:gs>
            <a:gs pos="100000">
              <a:srgbClr val="96AB94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6000" b="1" dirty="0" smtClean="0"/>
              <a:t>HOGAR RUIZ</a:t>
            </a:r>
            <a:endParaRPr lang="es-ES" sz="6000" b="1" dirty="0"/>
          </a:p>
        </p:txBody>
      </p:sp>
      <p:pic>
        <p:nvPicPr>
          <p:cNvPr id="5" name="4 Marcador de contenido" descr="100_0755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259632" y="2928934"/>
            <a:ext cx="6624736" cy="3604026"/>
          </a:xfrm>
        </p:spPr>
      </p:pic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714348" y="1285860"/>
            <a:ext cx="7858180" cy="1571636"/>
          </a:xfrm>
        </p:spPr>
        <p:txBody>
          <a:bodyPr>
            <a:normAutofit/>
          </a:bodyPr>
          <a:lstStyle/>
          <a:p>
            <a:pPr algn="just"/>
            <a:r>
              <a:rPr lang="es-ES" sz="2200" dirty="0" smtClean="0"/>
              <a:t>Otro comercio que ha pasado de padres a hijo, pero que sin embargo ha conservado su dedicación a la venta de sábanas, mantas, edredones y todo tipo de ropa para el hogar.</a:t>
            </a:r>
          </a:p>
          <a:p>
            <a:pPr algn="just"/>
            <a:r>
              <a:rPr lang="es-ES" sz="2200" dirty="0" smtClean="0"/>
              <a:t>Situado en la calle </a:t>
            </a:r>
            <a:r>
              <a:rPr lang="es-ES" sz="2200" dirty="0" err="1" smtClean="0"/>
              <a:t>Arrandi</a:t>
            </a:r>
            <a:r>
              <a:rPr lang="es-ES" sz="2200" dirty="0" smtClean="0"/>
              <a:t> nº 10. </a:t>
            </a:r>
            <a:endParaRPr lang="es-ES" sz="2200" dirty="0"/>
          </a:p>
        </p:txBody>
      </p:sp>
    </p:spTree>
  </p:cSld>
  <p:clrMapOvr>
    <a:masterClrMapping/>
  </p:clrMapOvr>
  <p:transition advClick="0" advTm="15000">
    <p:checke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6.66667E-6 C -0.00278 0.022 -0.01337 0.0433 -0.02032 0.06367 C -0.02101 0.06945 -0.0217 0.07524 -0.02257 0.08103 C -0.02414 0.09052 -0.02743 0.1095 -0.02743 0.1095 C -0.02726 0.11529 -0.02952 0.15371 -0.02257 0.16667 C -0.02014 0.17107 -0.01424 0.17177 -0.01077 0.17316 C -0.00556 0.17524 -0.00052 0.17755 0.00468 0.17941 C 0.01215 0.18218 0.01996 0.1845 0.02743 0.18728 C 0.09461 0.21251 0.16389 0.21529 0.23333 0.2176 C 0.32777 0.21598 0.39253 0.21621 0.47743 0.20649 C 0.49461 0.2007 0.51111 0.19191 0.52847 0.18728 C 0.59045 0.17084 0.65521 0.17431 0.71788 0.16367 C 0.73264 0.15857 0.74687 0.1558 0.76198 0.15394 C 0.7908 0.14237 0.76076 0.15394 0.84409 0.14931 C 0.87465 0.14769 0.90538 0.14399 0.93576 0.14144 C 0.9342 0.1139 0.93194 0.08774 0.92968 0.06042 C 0.92482 -0.06458 0.92656 -0.19328 0.91302 -0.31735 C 0.91076 -0.3618 0.90781 -0.40624 0.90468 -0.45069 C 0.90382 -0.46434 0.90173 -0.52615 0.89757 -0.54745 C 0.89739 -0.54976 0.89375 -0.61782 0.89288 -0.61897 C 0.8875 -0.62708 0.87725 -0.62661 0.86909 -0.62684 C 0.66354 -0.63356 0.25243 -0.63958 0.25243 -0.63958 C 0.16024 -0.64351 0.07048 -0.65763 -0.02136 -0.66666 C -0.01198 -0.63333 -0.01632 -0.64976 -0.00834 -0.61735 C -0.00295 -0.56041 -0.00452 -0.50485 -0.00243 -0.44745 C -0.00087 -0.40578 -0.00243 -0.41295 0.00243 -0.39351 C 0.11788 -0.46805 0.04913 -0.42661 0.21076 -0.5111 C 0.24514 -0.52916 0.31267 -0.52846 0.34878 -0.53008 C 0.40677 -0.52893 0.46458 -0.52823 0.52257 -0.52684 C 0.56909 -0.52569 0.66198 -0.52221 0.66198 -0.52221 C 0.66458 -0.44189 0.66944 -0.42314 0.68802 -0.33008 C 0.69375 -0.30138 0.70347 -0.2743 0.71076 -0.24606 C 0.71232 -0.24027 0.71354 -0.23425 0.71545 -0.22846 C 0.71597 -0.22684 0.71927 -0.22314 0.71788 -0.22383 C 0.66267 -0.24907 0.65486 -0.24976 0.59166 -0.25231 C 0.55833 -0.2537 0.525 -0.25508 0.49166 -0.25555 C 0.41354 -0.2567 0.33524 -0.2567 0.25711 -0.25717 C 0.21198 -0.26365 0.21198 -0.2662 0.15364 -0.25555 C 0.13975 -0.253 0.12135 -0.23795 0.10833 -0.2317 C 0.09722 -0.22638 0.08437 -0.22221 0.07257 -0.21897 C 0.05139 -0.2067 0.04913 -0.1824 0.03923 -0.15717 C 0.03698 -0.15138 0.03333 -0.14675 0.0309 -0.1412 C 0.02534 -0.12893 0.01475 -0.10277 0.00833 -0.08726 C 0.00382 -0.07638 0.00312 -0.06411 -0.00365 -0.05555 C -0.00556 -0.04675 -0.00834 -0.03842 -0.01077 -0.03008 C -0.01302 -0.02268 -0.0132 -0.01596 -0.01667 -0.00948 C -0.01632 -0.00786 -0.01667 -0.00532 -0.01545 -0.00462 C -0.0125 -0.00254 -0.004 -0.00184 2.77778E-7 6.66667E-6 Z " pathEditMode="relative" ptsTypes="ffffffffffffffffffffffffffffffffffffffffffffffff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368412"/>
          </a:xfrm>
        </p:spPr>
        <p:txBody>
          <a:bodyPr>
            <a:normAutofit fontScale="90000"/>
          </a:bodyPr>
          <a:lstStyle/>
          <a:p>
            <a:r>
              <a:rPr lang="es-ES" sz="6000" b="1" dirty="0" smtClean="0"/>
              <a:t>RESTAURANTE</a:t>
            </a:r>
            <a:br>
              <a:rPr lang="es-ES" sz="6000" b="1" dirty="0" smtClean="0"/>
            </a:br>
            <a:r>
              <a:rPr lang="es-ES" sz="4900" b="1" dirty="0" smtClean="0"/>
              <a:t>MARTÍN</a:t>
            </a:r>
            <a:endParaRPr lang="es-ES" sz="4900" b="1" dirty="0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714876" y="2071678"/>
            <a:ext cx="4038600" cy="1500198"/>
          </a:xfrm>
        </p:spPr>
        <p:txBody>
          <a:bodyPr>
            <a:normAutofit/>
          </a:bodyPr>
          <a:lstStyle/>
          <a:p>
            <a:pPr algn="just"/>
            <a:r>
              <a:rPr lang="es-ES" sz="2000" dirty="0" smtClean="0"/>
              <a:t>Restaurante con un pequeño pero acogedor comedor que comenzó su andadura en 1959.</a:t>
            </a:r>
          </a:p>
          <a:p>
            <a:pPr algn="just"/>
            <a:r>
              <a:rPr lang="es-ES" sz="2000" dirty="0" smtClean="0"/>
              <a:t>Se ubica en la calle </a:t>
            </a:r>
            <a:r>
              <a:rPr lang="es-ES" sz="2000" dirty="0" err="1" smtClean="0"/>
              <a:t>Arrandi</a:t>
            </a:r>
            <a:r>
              <a:rPr lang="es-ES" sz="2000" dirty="0" smtClean="0"/>
              <a:t> nº 20.</a:t>
            </a:r>
          </a:p>
        </p:txBody>
      </p:sp>
      <p:pic>
        <p:nvPicPr>
          <p:cNvPr id="7" name="6 Marcador de contenido" descr="100_0756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357158" y="1928802"/>
            <a:ext cx="4202661" cy="2714644"/>
          </a:xfrm>
        </p:spPr>
      </p:pic>
      <p:pic>
        <p:nvPicPr>
          <p:cNvPr id="8" name="7 Imagen" descr="100_075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86314" y="4071942"/>
            <a:ext cx="3947889" cy="2500330"/>
          </a:xfrm>
          <a:prstGeom prst="rect">
            <a:avLst/>
          </a:prstGeom>
        </p:spPr>
      </p:pic>
      <p:sp>
        <p:nvSpPr>
          <p:cNvPr id="6" name="5 CuadroTexto"/>
          <p:cNvSpPr txBox="1"/>
          <p:nvPr/>
        </p:nvSpPr>
        <p:spPr>
          <a:xfrm>
            <a:off x="357158" y="4714884"/>
            <a:ext cx="421484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Font typeface="Arial" pitchFamily="34" charset="0"/>
              <a:buChar char="•"/>
            </a:pPr>
            <a:r>
              <a:rPr lang="es-ES" sz="2000" dirty="0" smtClean="0"/>
              <a:t>     En su comienzo y durante muchos años funcionó como bar donde eran muy apreciables sus </a:t>
            </a:r>
            <a:r>
              <a:rPr lang="es-ES" sz="2000" dirty="0" err="1" smtClean="0"/>
              <a:t>sandwiches</a:t>
            </a:r>
            <a:r>
              <a:rPr lang="es-ES" sz="2000" dirty="0" smtClean="0"/>
              <a:t>, pero con el paso del tiempo se ha preferido sustituir el bar por un pequeñísimo restaurante.</a:t>
            </a:r>
            <a:endParaRPr lang="es-ES" sz="2000" dirty="0"/>
          </a:p>
        </p:txBody>
      </p:sp>
    </p:spTree>
  </p:cSld>
  <p:clrMapOvr>
    <a:masterClrMapping/>
  </p:clrMapOvr>
  <p:transition advClick="0" advTm="18000"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1.48148E-6 C 0.0191 -0.04584 0.17135 -0.17732 0.11545 -0.3 C 0.0592 -0.42269 -0.2 -0.69746 -0.33698 -0.73658 C -0.47413 -0.7757 -0.65261 -0.66204 -0.70712 -0.53496 C -0.76163 -0.40787 -0.70573 0.0324 -0.66424 0.02546 C -0.62274 0.01852 -0.55573 -0.57523 -0.45833 -0.57616 C -0.36111 -0.57709 -0.15642 -0.07107 -0.07986 0.0206 C -0.0033 0.11227 -0.0125 -0.02153 0.00104 -0.02547 C 0.01493 -0.0294 -0.0191 0.04583 -2.5E-6 -1.48148E-6 Z " pathEditMode="relative" ptsTypes="aaaaaaaaa">
                                      <p:cBhvr>
                                        <p:cTn id="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8488C4"/>
            </a:gs>
            <a:gs pos="53000">
              <a:srgbClr val="D4DEFF"/>
            </a:gs>
            <a:gs pos="83000">
              <a:srgbClr val="D4DEFF"/>
            </a:gs>
            <a:gs pos="100000">
              <a:srgbClr val="96AB94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6000" b="1" dirty="0" smtClean="0"/>
              <a:t>CASA SANTIVERI S.A</a:t>
            </a:r>
            <a:endParaRPr lang="es-ES" sz="6000" b="1" dirty="0"/>
          </a:p>
        </p:txBody>
      </p:sp>
      <p:pic>
        <p:nvPicPr>
          <p:cNvPr id="5" name="4 Marcador de contenido" descr="100_0759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785786" y="1500174"/>
            <a:ext cx="7572428" cy="3500462"/>
          </a:xfrm>
        </p:spPr>
      </p:pic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857224" y="5214950"/>
            <a:ext cx="7500990" cy="1185858"/>
          </a:xfrm>
        </p:spPr>
        <p:txBody>
          <a:bodyPr>
            <a:normAutofit/>
          </a:bodyPr>
          <a:lstStyle/>
          <a:p>
            <a:r>
              <a:rPr lang="es-ES" sz="2200" dirty="0" smtClean="0"/>
              <a:t>Local poco reformado a lo largo de su existencia ofreciendo alimentos de régimen, dietética y salud.</a:t>
            </a:r>
          </a:p>
          <a:p>
            <a:r>
              <a:rPr lang="es-ES" sz="2200" dirty="0" smtClean="0"/>
              <a:t>Se sitúa en la calle </a:t>
            </a:r>
            <a:r>
              <a:rPr lang="es-ES" sz="2200" dirty="0" err="1" smtClean="0"/>
              <a:t>Arrandi</a:t>
            </a:r>
            <a:r>
              <a:rPr lang="es-ES" sz="2200" dirty="0" smtClean="0"/>
              <a:t> nº 30. </a:t>
            </a:r>
            <a:endParaRPr lang="es-ES" sz="2200" dirty="0"/>
          </a:p>
        </p:txBody>
      </p:sp>
    </p:spTree>
  </p:cSld>
  <p:clrMapOvr>
    <a:masterClrMapping/>
  </p:clrMapOvr>
  <p:transition advClick="0" advTm="10000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11111E-6 0 L 0.03941 -0.11551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00" y="-5800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00034" y="214290"/>
            <a:ext cx="8229600" cy="1274786"/>
          </a:xfrm>
        </p:spPr>
        <p:txBody>
          <a:bodyPr>
            <a:normAutofit fontScale="90000"/>
          </a:bodyPr>
          <a:lstStyle/>
          <a:p>
            <a:r>
              <a:rPr lang="es-ES" sz="6000" b="1" dirty="0" smtClean="0"/>
              <a:t>AUTOESCUELA</a:t>
            </a:r>
            <a:r>
              <a:rPr lang="es-ES" sz="4800" b="1" dirty="0"/>
              <a:t/>
            </a:r>
            <a:br>
              <a:rPr lang="es-ES" sz="4800" b="1" dirty="0"/>
            </a:br>
            <a:r>
              <a:rPr lang="es-ES" sz="4900" b="1" dirty="0" smtClean="0"/>
              <a:t>SAN JOSÉ</a:t>
            </a:r>
            <a:endParaRPr lang="es-ES" sz="4900" b="1" dirty="0"/>
          </a:p>
        </p:txBody>
      </p:sp>
      <p:pic>
        <p:nvPicPr>
          <p:cNvPr id="5" name="4 Marcador de contenido" descr="100_0760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4500562" y="1928802"/>
            <a:ext cx="4429156" cy="4429156"/>
          </a:xfrm>
        </p:spPr>
      </p:pic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285720" y="2428868"/>
            <a:ext cx="3786214" cy="3357586"/>
          </a:xfrm>
        </p:spPr>
        <p:txBody>
          <a:bodyPr>
            <a:normAutofit lnSpcReduction="10000"/>
          </a:bodyPr>
          <a:lstStyle/>
          <a:p>
            <a:pPr algn="just"/>
            <a:r>
              <a:rPr lang="es-ES" sz="2200" dirty="0" smtClean="0"/>
              <a:t>Comenzó a formar a muchos </a:t>
            </a:r>
            <a:r>
              <a:rPr lang="es-ES" sz="2200" dirty="0" err="1" smtClean="0"/>
              <a:t>barakaldeses</a:t>
            </a:r>
            <a:r>
              <a:rPr lang="es-ES" sz="2200" dirty="0" smtClean="0"/>
              <a:t> en su afán de conducir un coche en 1962.</a:t>
            </a:r>
          </a:p>
          <a:p>
            <a:pPr algn="just"/>
            <a:r>
              <a:rPr lang="es-ES" sz="2200" dirty="0" smtClean="0"/>
              <a:t>Ha ido ampliando el negocio a otros lugares de </a:t>
            </a:r>
            <a:r>
              <a:rPr lang="es-ES" sz="2200" dirty="0" err="1" smtClean="0"/>
              <a:t>Barakaldo</a:t>
            </a:r>
            <a:r>
              <a:rPr lang="es-ES" sz="2200" dirty="0" smtClean="0"/>
              <a:t> e incluso fuera como </a:t>
            </a:r>
            <a:r>
              <a:rPr lang="es-ES" sz="2200" dirty="0" err="1" smtClean="0"/>
              <a:t>Leioa</a:t>
            </a:r>
            <a:r>
              <a:rPr lang="es-ES" sz="2200" dirty="0" smtClean="0"/>
              <a:t> y Sestao pero el más antiguo es este.</a:t>
            </a:r>
          </a:p>
          <a:p>
            <a:pPr algn="just"/>
            <a:r>
              <a:rPr lang="es-ES" sz="2200" dirty="0" smtClean="0"/>
              <a:t>Está situado en la calle </a:t>
            </a:r>
            <a:r>
              <a:rPr lang="es-ES" sz="2200" dirty="0" err="1" smtClean="0"/>
              <a:t>Arrandi</a:t>
            </a:r>
            <a:r>
              <a:rPr lang="es-ES" sz="2200" dirty="0" smtClean="0"/>
              <a:t> nº 32.</a:t>
            </a:r>
            <a:endParaRPr lang="es-ES" sz="2200" dirty="0"/>
          </a:p>
        </p:txBody>
      </p:sp>
    </p:spTree>
  </p:cSld>
  <p:clrMapOvr>
    <a:masterClrMapping/>
  </p:clrMapOvr>
  <p:transition advClick="0" advTm="15000">
    <p:strips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contenido"/>
          <p:cNvSpPr>
            <a:spLocks noGrp="1"/>
          </p:cNvSpPr>
          <p:nvPr>
            <p:ph sz="quarter" idx="4"/>
          </p:nvPr>
        </p:nvSpPr>
        <p:spPr>
          <a:xfrm>
            <a:off x="214282" y="5715016"/>
            <a:ext cx="7615262" cy="1285860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just"/>
            <a:r>
              <a:rPr lang="es-ES" sz="2200" b="1" dirty="0" smtClean="0">
                <a:solidFill>
                  <a:schemeClr val="bg1"/>
                </a:solidFill>
              </a:rPr>
              <a:t>Otro establecimiento dedicado a la fotografía en general y de más antigüedad en </a:t>
            </a:r>
            <a:r>
              <a:rPr lang="es-ES" sz="2200" b="1" dirty="0" err="1" smtClean="0">
                <a:solidFill>
                  <a:schemeClr val="bg1"/>
                </a:solidFill>
              </a:rPr>
              <a:t>Barakaldo</a:t>
            </a:r>
            <a:r>
              <a:rPr lang="es-ES" sz="2200" b="1" dirty="0" smtClean="0">
                <a:solidFill>
                  <a:schemeClr val="bg1"/>
                </a:solidFill>
              </a:rPr>
              <a:t> con pocas reformas realizadas.</a:t>
            </a:r>
          </a:p>
          <a:p>
            <a:pPr algn="just"/>
            <a:r>
              <a:rPr lang="es-ES" sz="2200" b="1" dirty="0" smtClean="0">
                <a:solidFill>
                  <a:schemeClr val="bg1"/>
                </a:solidFill>
              </a:rPr>
              <a:t>Está localizado en Paseo de los Fueros nº 10.</a:t>
            </a:r>
            <a:endParaRPr lang="es-ES" sz="22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advClick="0" advTm="12000">
    <p:cover dir="r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428596" y="214290"/>
            <a:ext cx="8229600" cy="1296974"/>
          </a:xfrm>
        </p:spPr>
        <p:txBody>
          <a:bodyPr>
            <a:normAutofit fontScale="90000"/>
          </a:bodyPr>
          <a:lstStyle/>
          <a:p>
            <a:r>
              <a:rPr lang="es-ES" sz="6000" b="1" dirty="0" smtClean="0"/>
              <a:t>SANEAMIENTOS</a:t>
            </a:r>
            <a:r>
              <a:rPr lang="es-ES" b="1" dirty="0" smtClean="0"/>
              <a:t/>
            </a:r>
            <a:br>
              <a:rPr lang="es-ES" b="1" dirty="0" smtClean="0"/>
            </a:br>
            <a:r>
              <a:rPr lang="es-ES" sz="4900" b="1" dirty="0" smtClean="0"/>
              <a:t>AZHULIS</a:t>
            </a:r>
            <a:endParaRPr lang="es-ES" sz="4900" b="1" dirty="0"/>
          </a:p>
        </p:txBody>
      </p:sp>
      <p:sp>
        <p:nvSpPr>
          <p:cNvPr id="5" name="4 Marcador de contenido"/>
          <p:cNvSpPr>
            <a:spLocks noGrp="1"/>
          </p:cNvSpPr>
          <p:nvPr>
            <p:ph sz="half" idx="2"/>
          </p:nvPr>
        </p:nvSpPr>
        <p:spPr>
          <a:xfrm>
            <a:off x="4500562" y="1928802"/>
            <a:ext cx="4286280" cy="1928826"/>
          </a:xfrm>
        </p:spPr>
        <p:txBody>
          <a:bodyPr>
            <a:normAutofit/>
          </a:bodyPr>
          <a:lstStyle/>
          <a:p>
            <a:pPr algn="just"/>
            <a:r>
              <a:rPr lang="es-ES" sz="2200" dirty="0" smtClean="0"/>
              <a:t>Ubicada en la  calle Dr. Zuloaga nº 3 – 5.</a:t>
            </a:r>
          </a:p>
          <a:p>
            <a:pPr algn="just"/>
            <a:r>
              <a:rPr lang="es-ES" sz="2200" dirty="0" smtClean="0"/>
              <a:t>Se dedica a la venta de muebles de baño, mamparas, accesorios, griferías</a:t>
            </a:r>
            <a:r>
              <a:rPr lang="es-ES" dirty="0" smtClean="0"/>
              <a:t>…</a:t>
            </a:r>
            <a:endParaRPr lang="es-ES" dirty="0"/>
          </a:p>
        </p:txBody>
      </p:sp>
      <p:pic>
        <p:nvPicPr>
          <p:cNvPr id="8" name="7 Imagen" descr="100_072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29190" y="4214818"/>
            <a:ext cx="3929090" cy="2428892"/>
          </a:xfrm>
          <a:prstGeom prst="rect">
            <a:avLst/>
          </a:prstGeom>
          <a:effectLst>
            <a:outerShdw dir="5700000" algn="ctr" rotWithShape="0">
              <a:srgbClr val="000000">
                <a:alpha val="43137"/>
              </a:srgbClr>
            </a:outerShdw>
            <a:softEdge rad="31750"/>
          </a:effectLst>
          <a:scene3d>
            <a:camera prst="perspectiveLeft"/>
            <a:lightRig rig="threePt" dir="t"/>
          </a:scene3d>
        </p:spPr>
      </p:pic>
      <p:pic>
        <p:nvPicPr>
          <p:cNvPr id="6" name="5 Marcador de contenido" descr="100_0715.jpg"/>
          <p:cNvPicPr>
            <a:picLocks noGrp="1" noChangeAspect="1"/>
          </p:cNvPicPr>
          <p:nvPr>
            <p:ph sz="half" idx="1"/>
          </p:nvPr>
        </p:nvPicPr>
        <p:blipFill>
          <a:blip r:embed="rId4" cstate="print"/>
          <a:stretch>
            <a:fillRect/>
          </a:stretch>
        </p:blipFill>
        <p:spPr>
          <a:xfrm>
            <a:off x="571472" y="1928802"/>
            <a:ext cx="4000528" cy="2291537"/>
          </a:xfrm>
          <a:ln w="12700">
            <a:noFill/>
          </a:ln>
          <a:effectLst>
            <a:softEdge rad="31750"/>
          </a:effectLst>
          <a:scene3d>
            <a:camera prst="perspectiveRight"/>
            <a:lightRig rig="threePt" dir="t"/>
          </a:scene3d>
        </p:spPr>
      </p:pic>
      <p:sp>
        <p:nvSpPr>
          <p:cNvPr id="31746" name="Rectangle 2"/>
          <p:cNvSpPr>
            <a:spLocks noChangeArrowheads="1"/>
          </p:cNvSpPr>
          <p:nvPr/>
        </p:nvSpPr>
        <p:spPr bwMode="auto">
          <a:xfrm rot="-21600000">
            <a:off x="0" y="4572008"/>
            <a:ext cx="5000628" cy="1928825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  <a:effectLst/>
        </p:spPr>
        <p:txBody>
          <a:bodyPr vert="horz" wrap="square" lIns="36000" tIns="36000" rIns="216000" bIns="0" numCol="1" anchor="ctr" anchorCtr="1" compatLnSpc="1">
            <a:prstTxWarp prst="textNoShape">
              <a:avLst/>
            </a:prstTxWarp>
            <a:noAutofit/>
          </a:bodyPr>
          <a:lstStyle/>
          <a:p>
            <a:pPr marL="457200" marR="0" lvl="1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Pct val="95000"/>
              <a:buFont typeface="Arial" pitchFamily="34" charset="0"/>
              <a:buChar char="•"/>
              <a:tabLst/>
            </a:pPr>
            <a:r>
              <a:rPr kumimoji="0" lang="es-ES" sz="2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    Además de esta exposición cuenta   con otra en la calle </a:t>
            </a:r>
            <a:r>
              <a:rPr kumimoji="0" lang="es-ES" sz="2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</a:rPr>
              <a:t>Elkano</a:t>
            </a:r>
            <a:r>
              <a:rPr kumimoji="0" lang="es-ES" sz="2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 nº 8, de reciente inauguración, además de un autoservicio de fontanería en la calle Castor </a:t>
            </a:r>
            <a:r>
              <a:rPr kumimoji="0" lang="es-ES" sz="2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</a:rPr>
              <a:t>Andetxaga</a:t>
            </a:r>
            <a:r>
              <a:rPr kumimoji="0" lang="es-ES" sz="2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 nº 6. </a:t>
            </a:r>
          </a:p>
        </p:txBody>
      </p:sp>
    </p:spTree>
  </p:cSld>
  <p:clrMapOvr>
    <a:masterClrMapping/>
  </p:clrMapOvr>
  <p:transition advClick="0" advTm="15000">
    <p:checke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5.18519E-6 C -0.00278 -0.02015 -0.09687 -0.00533 -0.1368 0.01759 C -0.17673 0.0405 -0.26059 0.10833 -0.23923 0.13819 C -0.21788 0.16805 -0.02691 0.21203 -0.00833 0.19698 C 0.01007 0.18194 -0.09132 0.08101 -0.12847 0.04768 C -0.16562 0.01435 -0.23229 -0.01806 -0.2309 -0.00302 C -0.22951 0.01203 -0.15833 0.13772 -0.12014 0.13819 C -0.08212 0.13865 0.00278 0.02013 5.55556E-7 -5.18519E-6 Z " pathEditMode="relative" ptsTypes="aaaaaa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sz="6000" b="1" dirty="0" smtClean="0"/>
              <a:t>POLLERÍA</a:t>
            </a:r>
            <a:r>
              <a:rPr lang="es-ES" dirty="0" smtClean="0"/>
              <a:t/>
            </a:r>
            <a:br>
              <a:rPr lang="es-ES" dirty="0" smtClean="0"/>
            </a:br>
            <a:r>
              <a:rPr lang="es-ES" sz="4900" b="1" dirty="0" smtClean="0"/>
              <a:t>VICTORI</a:t>
            </a:r>
            <a:endParaRPr lang="es-ES" sz="4900" b="1" dirty="0"/>
          </a:p>
        </p:txBody>
      </p:sp>
      <p:pic>
        <p:nvPicPr>
          <p:cNvPr id="5" name="4 Marcador de contenido" descr="100_0764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285720" y="1785926"/>
            <a:ext cx="4857784" cy="4643470"/>
          </a:xfrm>
        </p:spPr>
      </p:pic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5286380" y="2285992"/>
            <a:ext cx="3571900" cy="3643338"/>
          </a:xfrm>
        </p:spPr>
        <p:txBody>
          <a:bodyPr>
            <a:normAutofit/>
          </a:bodyPr>
          <a:lstStyle/>
          <a:p>
            <a:pPr algn="just"/>
            <a:r>
              <a:rPr lang="es-ES" sz="2200" dirty="0" smtClean="0"/>
              <a:t>Negocio heredado de los padres, por parte de las hijas que regentan actualmente el comercio.</a:t>
            </a:r>
          </a:p>
          <a:p>
            <a:pPr algn="just"/>
            <a:r>
              <a:rPr lang="es-ES" sz="2200" dirty="0" smtClean="0"/>
              <a:t>Se dedica a la venta tanto de productos frescos (pollo, huevos…) como de charcutería.</a:t>
            </a:r>
          </a:p>
          <a:p>
            <a:pPr algn="just"/>
            <a:r>
              <a:rPr lang="es-ES" sz="2200" dirty="0" smtClean="0"/>
              <a:t>Ubicado en la calle Merindad de Uribe nº 9.</a:t>
            </a:r>
            <a:endParaRPr lang="es-ES" sz="2200" dirty="0"/>
          </a:p>
        </p:txBody>
      </p:sp>
    </p:spTree>
  </p:cSld>
  <p:clrMapOvr>
    <a:masterClrMapping/>
  </p:clrMapOvr>
  <p:transition advClick="0" advTm="15000"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368412"/>
          </a:xfrm>
        </p:spPr>
        <p:txBody>
          <a:bodyPr>
            <a:noAutofit/>
          </a:bodyPr>
          <a:lstStyle/>
          <a:p>
            <a:r>
              <a:rPr lang="es-ES" sz="5800" b="1" dirty="0" smtClean="0"/>
              <a:t>CASA DE LA ELECTRICIDAD</a:t>
            </a:r>
            <a:endParaRPr lang="es-ES" sz="5800" b="1" dirty="0"/>
          </a:p>
        </p:txBody>
      </p:sp>
      <p:pic>
        <p:nvPicPr>
          <p:cNvPr id="5" name="4 Marcador de contenido" descr="100_0766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285720" y="1714488"/>
            <a:ext cx="4857784" cy="4714908"/>
          </a:xfrm>
        </p:spPr>
      </p:pic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5286380" y="1928802"/>
            <a:ext cx="3500462" cy="4525963"/>
          </a:xfrm>
        </p:spPr>
        <p:txBody>
          <a:bodyPr>
            <a:normAutofit/>
          </a:bodyPr>
          <a:lstStyle/>
          <a:p>
            <a:pPr algn="just"/>
            <a:r>
              <a:rPr lang="es-ES" sz="2200" dirty="0" smtClean="0"/>
              <a:t>Comercio que lleva funcionando desde 1967, con una única dedicación, aunque adaptándose en todo momento a la exigencias actuales de su clientela.</a:t>
            </a:r>
          </a:p>
          <a:p>
            <a:pPr algn="just"/>
            <a:r>
              <a:rPr lang="es-ES" sz="2200" dirty="0" smtClean="0"/>
              <a:t>Suministra todo tipo de material eléctrico e iluminación.</a:t>
            </a:r>
          </a:p>
          <a:p>
            <a:pPr algn="just"/>
            <a:r>
              <a:rPr lang="es-ES" sz="2200" dirty="0" smtClean="0"/>
              <a:t>Está ubicado en la calle </a:t>
            </a:r>
            <a:r>
              <a:rPr lang="es-ES" sz="2200" dirty="0" err="1" smtClean="0"/>
              <a:t>Nafarroa</a:t>
            </a:r>
            <a:r>
              <a:rPr lang="es-ES" sz="2200" dirty="0" smtClean="0"/>
              <a:t> nº 3. </a:t>
            </a:r>
            <a:endParaRPr lang="es-ES" sz="2200" dirty="0"/>
          </a:p>
        </p:txBody>
      </p:sp>
    </p:spTree>
  </p:cSld>
  <p:clrMapOvr>
    <a:masterClrMapping/>
  </p:clrMapOvr>
  <p:transition advClick="0" advTm="15000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8" presetClass="entr" presetSubtype="0" ac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6000" b="1" dirty="0" smtClean="0"/>
              <a:t>GUERRA SAN MARTÍN</a:t>
            </a:r>
            <a:endParaRPr lang="es-ES" sz="6000" b="1" dirty="0"/>
          </a:p>
        </p:txBody>
      </p:sp>
      <p:pic>
        <p:nvPicPr>
          <p:cNvPr id="5" name="4 Marcador de contenido" descr="100_0768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4857752" y="1643050"/>
            <a:ext cx="4071966" cy="4572032"/>
          </a:xfrm>
        </p:spPr>
      </p:pic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142844" y="1928803"/>
            <a:ext cx="4500594" cy="3929090"/>
          </a:xfrm>
        </p:spPr>
        <p:txBody>
          <a:bodyPr>
            <a:normAutofit fontScale="92500"/>
          </a:bodyPr>
          <a:lstStyle/>
          <a:p>
            <a:pPr algn="just"/>
            <a:r>
              <a:rPr lang="es-ES" sz="2200" dirty="0" smtClean="0"/>
              <a:t>Un comercio que durante mucho tiempo fue a más, con unas buenas instalaciones y dos entradas a dos calles distintas, pero que ha sufrido la crisis con el nacimiento de las grandes extensiones, teniendo que quedarse solamente con la que empezó.</a:t>
            </a:r>
          </a:p>
          <a:p>
            <a:pPr algn="just"/>
            <a:r>
              <a:rPr lang="es-ES" sz="2200" dirty="0" smtClean="0"/>
              <a:t>Su dedicación es muy amplia en cuanto a la venta de juguetes y artículos de regalo y menaje se refiere.</a:t>
            </a:r>
          </a:p>
          <a:p>
            <a:pPr algn="just"/>
            <a:r>
              <a:rPr lang="es-ES" sz="2200" dirty="0" smtClean="0"/>
              <a:t>Se encuentra en la calle </a:t>
            </a:r>
            <a:r>
              <a:rPr lang="es-ES" sz="2200" dirty="0" err="1" smtClean="0"/>
              <a:t>Elkano</a:t>
            </a:r>
            <a:r>
              <a:rPr lang="es-ES" sz="2200" dirty="0" smtClean="0"/>
              <a:t> nº 12.</a:t>
            </a:r>
            <a:endParaRPr lang="es-ES" sz="2200" dirty="0"/>
          </a:p>
        </p:txBody>
      </p:sp>
    </p:spTree>
  </p:cSld>
  <p:clrMapOvr>
    <a:masterClrMapping/>
  </p:clrMapOvr>
  <p:transition advClick="0" advTm="20000">
    <p:wheel spokes="3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6000" dirty="0" smtClean="0"/>
              <a:t>AUTO-INDUSTRIA</a:t>
            </a:r>
            <a:endParaRPr lang="es-ES" sz="6000" dirty="0"/>
          </a:p>
        </p:txBody>
      </p:sp>
      <p:pic>
        <p:nvPicPr>
          <p:cNvPr id="5" name="4 Marcador de contenido" descr="100_0769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357158" y="1643050"/>
            <a:ext cx="4500594" cy="4857784"/>
          </a:xfrm>
        </p:spPr>
      </p:pic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5072066" y="1571612"/>
            <a:ext cx="3710014" cy="5000660"/>
          </a:xfrm>
        </p:spPr>
        <p:txBody>
          <a:bodyPr>
            <a:noAutofit/>
          </a:bodyPr>
          <a:lstStyle/>
          <a:p>
            <a:pPr algn="just"/>
            <a:r>
              <a:rPr lang="es-ES" sz="2200" dirty="0" smtClean="0"/>
              <a:t>Es un comercio que no ha cambiado su peculiar aspecto y que a pesar de la fuerte competencia y mejores instalaciones, sigue luchando por seguir adelante.</a:t>
            </a:r>
          </a:p>
          <a:p>
            <a:pPr algn="just"/>
            <a:r>
              <a:rPr lang="es-ES" sz="2200" dirty="0" smtClean="0"/>
              <a:t>Abierto por la familia </a:t>
            </a:r>
            <a:r>
              <a:rPr lang="es-ES" sz="2200" dirty="0" err="1" smtClean="0"/>
              <a:t>Zugasti</a:t>
            </a:r>
            <a:r>
              <a:rPr lang="es-ES" sz="2200" dirty="0" smtClean="0"/>
              <a:t>, siempre se ha dedicado al suministro de recambios y accesorios para los automóviles.</a:t>
            </a:r>
          </a:p>
          <a:p>
            <a:pPr algn="just"/>
            <a:r>
              <a:rPr lang="es-ES" sz="2200" dirty="0" smtClean="0"/>
              <a:t>Se localiza en Paseo de los Fueros nº 1.</a:t>
            </a:r>
            <a:endParaRPr lang="es-ES" sz="2200" dirty="0"/>
          </a:p>
        </p:txBody>
      </p:sp>
    </p:spTree>
  </p:cSld>
  <p:clrMapOvr>
    <a:masterClrMapping/>
  </p:clrMapOvr>
  <p:transition advClick="0" advTm="17000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3" presetClass="emph" presetSubtype="0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5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15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Scale>
                                      <p:cBhvr>
                                        <p:cTn id="10" dur="15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100000" y="100000"/>
                                      <p:to x="100000" y="14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28596" y="142852"/>
            <a:ext cx="8229600" cy="1417638"/>
          </a:xfrm>
        </p:spPr>
        <p:txBody>
          <a:bodyPr>
            <a:normAutofit fontScale="90000"/>
          </a:bodyPr>
          <a:lstStyle/>
          <a:p>
            <a:r>
              <a:rPr lang="es-ES" sz="6000" dirty="0" smtClean="0"/>
              <a:t>MERCERÍA</a:t>
            </a:r>
            <a:r>
              <a:rPr lang="es-ES" dirty="0" smtClean="0"/>
              <a:t/>
            </a:r>
            <a:br>
              <a:rPr lang="es-ES" dirty="0" smtClean="0"/>
            </a:br>
            <a:r>
              <a:rPr lang="es-ES" sz="4900" dirty="0" smtClean="0"/>
              <a:t>MERCHE</a:t>
            </a:r>
            <a:endParaRPr lang="es-ES" sz="4900" dirty="0"/>
          </a:p>
        </p:txBody>
      </p:sp>
      <p:pic>
        <p:nvPicPr>
          <p:cNvPr id="5" name="4 Marcador de contenido" descr="100_0774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357158" y="1928802"/>
            <a:ext cx="4643470" cy="4429156"/>
          </a:xfrm>
        </p:spPr>
      </p:pic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5214942" y="2428868"/>
            <a:ext cx="3567138" cy="3571900"/>
          </a:xfrm>
        </p:spPr>
        <p:txBody>
          <a:bodyPr>
            <a:normAutofit/>
          </a:bodyPr>
          <a:lstStyle/>
          <a:p>
            <a:pPr algn="just"/>
            <a:r>
              <a:rPr lang="es-ES" sz="2200" dirty="0" smtClean="0"/>
              <a:t>Comercio que comenzó ofreciendo hilaturas a los pequeños talleres de modistas, pero con el tiempo se ha convertido principalmente en un vendedor de lencería y ropa para bebés.</a:t>
            </a:r>
          </a:p>
          <a:p>
            <a:pPr algn="just"/>
            <a:r>
              <a:rPr lang="es-ES" sz="2200" dirty="0" smtClean="0"/>
              <a:t>Se localiza en </a:t>
            </a:r>
            <a:r>
              <a:rPr lang="es-ES" sz="2200" dirty="0" err="1" smtClean="0"/>
              <a:t>Elkano</a:t>
            </a:r>
            <a:r>
              <a:rPr lang="es-ES" sz="2200" dirty="0" smtClean="0"/>
              <a:t> nº 19.</a:t>
            </a:r>
            <a:endParaRPr lang="es-ES" sz="2200" dirty="0"/>
          </a:p>
        </p:txBody>
      </p:sp>
    </p:spTree>
  </p:cSld>
  <p:clrMapOvr>
    <a:masterClrMapping/>
  </p:clrMapOvr>
  <p:transition advClick="0" advTm="15000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8" presetClass="entr" presetSubtype="0" ac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28596" y="142852"/>
            <a:ext cx="8229600" cy="1500174"/>
          </a:xfrm>
        </p:spPr>
        <p:txBody>
          <a:bodyPr>
            <a:normAutofit fontScale="90000"/>
          </a:bodyPr>
          <a:lstStyle/>
          <a:p>
            <a:r>
              <a:rPr lang="es-ES" sz="6000" dirty="0" smtClean="0"/>
              <a:t>HELADERÍA</a:t>
            </a:r>
            <a:r>
              <a:rPr lang="es-ES" dirty="0" smtClean="0"/>
              <a:t/>
            </a:r>
            <a:br>
              <a:rPr lang="es-ES" dirty="0" smtClean="0"/>
            </a:br>
            <a:r>
              <a:rPr lang="es-ES" sz="4900" dirty="0" smtClean="0"/>
              <a:t>LA VENECIANA</a:t>
            </a:r>
            <a:endParaRPr lang="es-ES" sz="4900" dirty="0"/>
          </a:p>
        </p:txBody>
      </p:sp>
      <p:pic>
        <p:nvPicPr>
          <p:cNvPr id="5" name="4 Marcador de contenido" descr="100_0772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357158" y="1714488"/>
            <a:ext cx="4214842" cy="4643470"/>
          </a:xfrm>
        </p:spPr>
      </p:pic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138642" cy="4525963"/>
          </a:xfrm>
        </p:spPr>
        <p:txBody>
          <a:bodyPr>
            <a:noAutofit/>
          </a:bodyPr>
          <a:lstStyle/>
          <a:p>
            <a:pPr algn="just"/>
            <a:r>
              <a:rPr lang="es-ES" sz="2200" dirty="0" smtClean="0"/>
              <a:t>Un establecimiento que elabora sus propios helados y único en su género, que se conserva en esta localidad.</a:t>
            </a:r>
          </a:p>
          <a:p>
            <a:pPr algn="just"/>
            <a:r>
              <a:rPr lang="es-ES" sz="2200" dirty="0" smtClean="0"/>
              <a:t>De unos años a esta parte, con una remodelación se ha ampliado a cafetería permitiendo así abrir todo el año, cuando antes solo lo hacía en las épocas de primavera-verano.</a:t>
            </a:r>
          </a:p>
          <a:p>
            <a:pPr algn="just"/>
            <a:r>
              <a:rPr lang="es-ES" sz="2200" dirty="0" smtClean="0"/>
              <a:t>Está ubicada en Paseo de los Fueros nº 1.</a:t>
            </a:r>
            <a:endParaRPr lang="es-ES" sz="2200" dirty="0"/>
          </a:p>
        </p:txBody>
      </p:sp>
    </p:spTree>
  </p:cSld>
  <p:clrMapOvr>
    <a:masterClrMapping/>
  </p:clrMapOvr>
  <p:transition advClick="0" advTm="18000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5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 smtClean="0"/>
              <a:t>EL COMERCIO TRADICIONAL EN BARAKALDO</a:t>
            </a:r>
            <a:endParaRPr lang="es-ES" dirty="0"/>
          </a:p>
        </p:txBody>
      </p:sp>
      <p:pic>
        <p:nvPicPr>
          <p:cNvPr id="7" name="6 Marcador de contenido" descr="02.3ma1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4282" y="1571612"/>
            <a:ext cx="8715436" cy="5110307"/>
          </a:xfrm>
        </p:spPr>
      </p:pic>
    </p:spTree>
  </p:cSld>
  <p:clrMapOvr>
    <a:masterClrMapping/>
  </p:clrMapOvr>
  <p:transition advClick="0" advTm="10000">
    <p:newsflash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Marcador de contenido"/>
          <p:cNvSpPr>
            <a:spLocks noGrp="1"/>
          </p:cNvSpPr>
          <p:nvPr>
            <p:ph sz="half" idx="1"/>
          </p:nvPr>
        </p:nvSpPr>
        <p:spPr>
          <a:xfrm>
            <a:off x="500034" y="857232"/>
            <a:ext cx="4038600" cy="4829196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s-ES" sz="1700" dirty="0" smtClean="0"/>
              <a:t>1- MUEBLES GERMÁN</a:t>
            </a:r>
          </a:p>
          <a:p>
            <a:pPr>
              <a:buNone/>
            </a:pPr>
            <a:r>
              <a:rPr lang="es-ES" sz="1700" dirty="0" smtClean="0"/>
              <a:t>2- MARTÍN</a:t>
            </a:r>
          </a:p>
          <a:p>
            <a:pPr>
              <a:buNone/>
            </a:pPr>
            <a:r>
              <a:rPr lang="es-ES" sz="1700" dirty="0" smtClean="0"/>
              <a:t>3- CALZADOS JULIÁN</a:t>
            </a:r>
          </a:p>
          <a:p>
            <a:pPr>
              <a:buNone/>
            </a:pPr>
            <a:r>
              <a:rPr lang="es-ES" sz="1700" dirty="0" smtClean="0"/>
              <a:t>4- SANEAMIENTOS AZHULIS</a:t>
            </a:r>
          </a:p>
          <a:p>
            <a:pPr>
              <a:buNone/>
            </a:pPr>
            <a:r>
              <a:rPr lang="es-ES" sz="1700" dirty="0" smtClean="0"/>
              <a:t>5- TINTORERÍA LINSAY</a:t>
            </a:r>
          </a:p>
          <a:p>
            <a:pPr>
              <a:buNone/>
            </a:pPr>
            <a:r>
              <a:rPr lang="es-ES" sz="1700" dirty="0" smtClean="0"/>
              <a:t>     EL BUEN GUSTO</a:t>
            </a:r>
          </a:p>
          <a:p>
            <a:pPr>
              <a:buNone/>
            </a:pPr>
            <a:r>
              <a:rPr lang="es-ES" sz="1700" dirty="0" smtClean="0"/>
              <a:t>     BISUTERÍA PARÍS</a:t>
            </a:r>
          </a:p>
          <a:p>
            <a:pPr>
              <a:buNone/>
            </a:pPr>
            <a:r>
              <a:rPr lang="es-ES" sz="1700" dirty="0" smtClean="0"/>
              <a:t>     CRISTÓBAL</a:t>
            </a:r>
          </a:p>
          <a:p>
            <a:pPr>
              <a:buNone/>
            </a:pPr>
            <a:r>
              <a:rPr lang="es-ES" sz="1700" dirty="0" smtClean="0"/>
              <a:t>6- CONFITURAS GUILLERMINA</a:t>
            </a:r>
          </a:p>
          <a:p>
            <a:pPr>
              <a:buNone/>
            </a:pPr>
            <a:r>
              <a:rPr lang="es-ES" sz="1700" dirty="0" smtClean="0"/>
              <a:t>7- LIBRERÍA SAN ANTONIO</a:t>
            </a:r>
          </a:p>
          <a:p>
            <a:pPr>
              <a:buNone/>
            </a:pPr>
            <a:r>
              <a:rPr lang="es-ES" sz="1700" dirty="0" smtClean="0"/>
              <a:t>8- JOYERÍA SALAZAR</a:t>
            </a:r>
          </a:p>
          <a:p>
            <a:pPr>
              <a:buNone/>
            </a:pPr>
            <a:r>
              <a:rPr lang="es-ES" sz="1700" dirty="0" smtClean="0"/>
              <a:t>     CALZADOS ANTONIO</a:t>
            </a:r>
          </a:p>
          <a:p>
            <a:pPr>
              <a:buNone/>
            </a:pPr>
            <a:r>
              <a:rPr lang="es-ES" sz="1700" dirty="0" smtClean="0"/>
              <a:t>     ENCURTIDOS SÁNCHEZ</a:t>
            </a:r>
          </a:p>
          <a:p>
            <a:pPr>
              <a:buNone/>
            </a:pPr>
            <a:r>
              <a:rPr lang="es-ES" sz="1700" dirty="0" smtClean="0"/>
              <a:t>9- RESTAURANTE MIRAFLORES II</a:t>
            </a:r>
          </a:p>
          <a:p>
            <a:pPr>
              <a:buNone/>
            </a:pPr>
            <a:r>
              <a:rPr lang="es-ES" sz="1700" dirty="0" smtClean="0"/>
              <a:t>     FOTO ALBERTO</a:t>
            </a:r>
          </a:p>
          <a:p>
            <a:pPr>
              <a:buNone/>
            </a:pPr>
            <a:r>
              <a:rPr lang="es-ES" sz="1700" dirty="0" smtClean="0"/>
              <a:t>     BAR ANCORA</a:t>
            </a:r>
          </a:p>
        </p:txBody>
      </p:sp>
      <p:sp>
        <p:nvSpPr>
          <p:cNvPr id="10" name="9 Marcador de contenido"/>
          <p:cNvSpPr>
            <a:spLocks noGrp="1"/>
          </p:cNvSpPr>
          <p:nvPr>
            <p:ph sz="half" idx="2"/>
          </p:nvPr>
        </p:nvSpPr>
        <p:spPr>
          <a:xfrm>
            <a:off x="4786314" y="785794"/>
            <a:ext cx="4038600" cy="5429288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s-ES" sz="1700" dirty="0" smtClean="0"/>
              <a:t>10- FARMACIA LDO. FDEZ. RUPEREZ</a:t>
            </a:r>
          </a:p>
          <a:p>
            <a:pPr>
              <a:buNone/>
            </a:pPr>
            <a:r>
              <a:rPr lang="es-ES" sz="1700" dirty="0" smtClean="0"/>
              <a:t>       EXPENDEDURÍA Nº 006</a:t>
            </a:r>
          </a:p>
          <a:p>
            <a:pPr>
              <a:buNone/>
            </a:pPr>
            <a:r>
              <a:rPr lang="es-ES" sz="1700" dirty="0" smtClean="0"/>
              <a:t>       BAZAR SIGLO XX</a:t>
            </a:r>
          </a:p>
          <a:p>
            <a:pPr>
              <a:buNone/>
            </a:pPr>
            <a:r>
              <a:rPr lang="es-ES" sz="1700" dirty="0" smtClean="0"/>
              <a:t>       FILATELIA BARAKALDO</a:t>
            </a:r>
          </a:p>
          <a:p>
            <a:pPr>
              <a:buNone/>
            </a:pPr>
            <a:r>
              <a:rPr lang="es-ES" sz="1700" dirty="0" smtClean="0"/>
              <a:t>11- PICOLOS</a:t>
            </a:r>
          </a:p>
          <a:p>
            <a:pPr>
              <a:buNone/>
            </a:pPr>
            <a:r>
              <a:rPr lang="es-ES" sz="1700" dirty="0" smtClean="0"/>
              <a:t>12- STAND DEL FUMADOR</a:t>
            </a:r>
          </a:p>
          <a:p>
            <a:pPr>
              <a:buNone/>
            </a:pPr>
            <a:r>
              <a:rPr lang="es-ES" sz="1700" dirty="0" smtClean="0"/>
              <a:t>     HOGAR RUIZ</a:t>
            </a:r>
          </a:p>
          <a:p>
            <a:pPr>
              <a:buNone/>
            </a:pPr>
            <a:r>
              <a:rPr lang="es-ES" sz="1700" dirty="0" smtClean="0"/>
              <a:t>     RESTAURANTE MARTÍN</a:t>
            </a:r>
          </a:p>
          <a:p>
            <a:pPr>
              <a:buNone/>
            </a:pPr>
            <a:r>
              <a:rPr lang="es-ES" sz="1700" dirty="0" smtClean="0"/>
              <a:t>     CASA SANTIVERI SA</a:t>
            </a:r>
          </a:p>
          <a:p>
            <a:pPr>
              <a:buNone/>
            </a:pPr>
            <a:r>
              <a:rPr lang="es-ES" sz="1700" dirty="0" smtClean="0"/>
              <a:t>     AUTO ESCUELA SAN JOSÉ</a:t>
            </a:r>
          </a:p>
          <a:p>
            <a:pPr>
              <a:buNone/>
            </a:pPr>
            <a:r>
              <a:rPr lang="es-ES" sz="1700" dirty="0" smtClean="0"/>
              <a:t>13- FOTO SAMAR</a:t>
            </a:r>
          </a:p>
          <a:p>
            <a:pPr>
              <a:buNone/>
            </a:pPr>
            <a:r>
              <a:rPr lang="es-ES" sz="1700" dirty="0" smtClean="0"/>
              <a:t>       HELADERÍA LA VENECIANA</a:t>
            </a:r>
          </a:p>
          <a:p>
            <a:pPr>
              <a:buNone/>
            </a:pPr>
            <a:r>
              <a:rPr lang="es-ES" sz="1700" dirty="0" smtClean="0"/>
              <a:t>       AUTO INDUSTRIA</a:t>
            </a:r>
          </a:p>
          <a:p>
            <a:pPr>
              <a:buNone/>
            </a:pPr>
            <a:r>
              <a:rPr lang="es-ES" sz="1700" dirty="0" smtClean="0"/>
              <a:t>14- POLLERÍA VICTORI</a:t>
            </a:r>
          </a:p>
          <a:p>
            <a:pPr>
              <a:buNone/>
            </a:pPr>
            <a:r>
              <a:rPr lang="es-ES" sz="1700" dirty="0" smtClean="0"/>
              <a:t>15- CASA DE LA ELECTRICIDAD</a:t>
            </a:r>
          </a:p>
          <a:p>
            <a:pPr>
              <a:buNone/>
            </a:pPr>
            <a:r>
              <a:rPr lang="es-ES" sz="1700" dirty="0" smtClean="0"/>
              <a:t>16- GUERRA SAN MARTÍN</a:t>
            </a:r>
          </a:p>
          <a:p>
            <a:pPr>
              <a:buNone/>
            </a:pPr>
            <a:r>
              <a:rPr lang="es-ES" sz="1700" dirty="0" smtClean="0"/>
              <a:t>       MERCHE</a:t>
            </a:r>
          </a:p>
        </p:txBody>
      </p:sp>
    </p:spTree>
  </p:cSld>
  <p:clrMapOvr>
    <a:masterClrMapping/>
  </p:clrMapOvr>
  <p:transition advClick="0" advTm="15000">
    <p:newsflash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Título"/>
          <p:cNvSpPr>
            <a:spLocks noGrp="1"/>
          </p:cNvSpPr>
          <p:nvPr>
            <p:ph type="title"/>
          </p:nvPr>
        </p:nvSpPr>
        <p:spPr>
          <a:xfrm>
            <a:off x="323528" y="1844824"/>
            <a:ext cx="8229600" cy="2368544"/>
          </a:xfrm>
        </p:spPr>
        <p:txBody>
          <a:bodyPr>
            <a:normAutofit/>
          </a:bodyPr>
          <a:lstStyle/>
          <a:p>
            <a:r>
              <a:rPr lang="es-ES" sz="9600" b="1" dirty="0" smtClean="0"/>
              <a:t>FIN</a:t>
            </a:r>
            <a:endParaRPr lang="es-ES" sz="9600" b="1" dirty="0"/>
          </a:p>
        </p:txBody>
      </p:sp>
      <p:sp>
        <p:nvSpPr>
          <p:cNvPr id="3" name="4 Título"/>
          <p:cNvSpPr txBox="1">
            <a:spLocks/>
          </p:cNvSpPr>
          <p:nvPr/>
        </p:nvSpPr>
        <p:spPr>
          <a:xfrm>
            <a:off x="467544" y="3861048"/>
            <a:ext cx="8229600" cy="23685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2800" b="1" dirty="0" smtClean="0"/>
              <a:t>Corregido por Mitxel </a:t>
            </a:r>
            <a:r>
              <a:rPr lang="es-ES" sz="2800" b="1" dirty="0" err="1" smtClean="0"/>
              <a:t>Olabuenaga</a:t>
            </a:r>
            <a:endParaRPr lang="es-ES" sz="2800" b="1" dirty="0"/>
          </a:p>
        </p:txBody>
      </p:sp>
    </p:spTree>
  </p:cSld>
  <p:clrMapOvr>
    <a:masterClrMapping/>
  </p:clrMapOvr>
  <p:transition advClick="0" advTm="2000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9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5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6000" b="1" dirty="0" smtClean="0"/>
              <a:t>MARTÍN</a:t>
            </a:r>
            <a:endParaRPr lang="es-ES" sz="6000" b="1" dirty="0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1000100" y="4929198"/>
            <a:ext cx="7143800" cy="1714512"/>
          </a:xfrm>
        </p:spPr>
        <p:txBody>
          <a:bodyPr>
            <a:normAutofit/>
          </a:bodyPr>
          <a:lstStyle/>
          <a:p>
            <a:pPr algn="just"/>
            <a:r>
              <a:rPr lang="es-ES" sz="2200" dirty="0" smtClean="0"/>
              <a:t>Comercio dedicado a la camisería y sastrería de caballero.</a:t>
            </a:r>
          </a:p>
          <a:p>
            <a:pPr algn="just"/>
            <a:r>
              <a:rPr lang="es-ES" sz="2200" dirty="0" smtClean="0"/>
              <a:t>Situado en la calle Francisco Gómez nº 10.</a:t>
            </a:r>
          </a:p>
          <a:p>
            <a:pPr algn="just"/>
            <a:r>
              <a:rPr lang="es-ES" sz="2200" dirty="0" smtClean="0"/>
              <a:t>Negocio que ha pasado del padre a las hijas quienes actualmente atienden el negocio.</a:t>
            </a:r>
            <a:endParaRPr lang="es-ES" sz="2200" dirty="0"/>
          </a:p>
        </p:txBody>
      </p:sp>
      <p:pic>
        <p:nvPicPr>
          <p:cNvPr id="1026" name="Picture 2" descr="C:\Documents and Settings\Laura\Escritorio\Historia\100_0716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19672" y="1340768"/>
            <a:ext cx="5328592" cy="3445554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10000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511288"/>
          </a:xfrm>
        </p:spPr>
        <p:txBody>
          <a:bodyPr>
            <a:normAutofit fontScale="90000"/>
          </a:bodyPr>
          <a:lstStyle/>
          <a:p>
            <a:r>
              <a:rPr lang="es-ES" sz="6000" b="1" dirty="0" smtClean="0"/>
              <a:t>CALZADOS</a:t>
            </a:r>
            <a:br>
              <a:rPr lang="es-ES" sz="6000" b="1" dirty="0" smtClean="0"/>
            </a:br>
            <a:r>
              <a:rPr lang="es-ES" sz="4900" b="1" dirty="0" smtClean="0"/>
              <a:t>JULIÁN</a:t>
            </a:r>
            <a:endParaRPr lang="es-ES" sz="4900" b="1" dirty="0"/>
          </a:p>
        </p:txBody>
      </p:sp>
      <p:pic>
        <p:nvPicPr>
          <p:cNvPr id="5" name="4 Marcador de contenido" descr="100_0718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500034" y="2143116"/>
            <a:ext cx="4071966" cy="3929090"/>
          </a:xfrm>
        </p:spPr>
      </p:pic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714876" y="2071678"/>
            <a:ext cx="4143404" cy="4000528"/>
          </a:xfrm>
        </p:spPr>
        <p:txBody>
          <a:bodyPr>
            <a:normAutofit/>
          </a:bodyPr>
          <a:lstStyle/>
          <a:p>
            <a:pPr algn="just"/>
            <a:r>
              <a:rPr lang="es-ES" sz="2200" dirty="0" smtClean="0"/>
              <a:t>Inicialmente comenzó siendo una alpargatería, pero se ha ido transformando a lo largo de su trayectoria convirtiéndose en un comercio, que aunque sigue vendiendo calzado de señora y caballero, priman más los uniformes, el vestuario laboral y el material de protección.</a:t>
            </a:r>
          </a:p>
          <a:p>
            <a:pPr algn="just"/>
            <a:r>
              <a:rPr lang="es-ES" sz="2200" dirty="0" smtClean="0"/>
              <a:t>Esta situado en la calle Autonomía nº 38.</a:t>
            </a:r>
            <a:endParaRPr lang="es-ES" sz="2200" dirty="0"/>
          </a:p>
        </p:txBody>
      </p:sp>
    </p:spTree>
  </p:cSld>
  <p:clrMapOvr>
    <a:masterClrMapping/>
  </p:clrMapOvr>
  <p:transition advClick="0" advTm="15000">
    <p:cover dir="l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sz="6000" b="1" dirty="0" smtClean="0"/>
              <a:t>MUEBLES</a:t>
            </a:r>
            <a:br>
              <a:rPr lang="es-ES" sz="6000" b="1" dirty="0" smtClean="0"/>
            </a:br>
            <a:r>
              <a:rPr lang="es-ES" sz="4900" b="1" dirty="0" smtClean="0"/>
              <a:t>GERMÁN</a:t>
            </a:r>
            <a:endParaRPr lang="es-ES" sz="4900" b="1" dirty="0"/>
          </a:p>
        </p:txBody>
      </p:sp>
      <p:pic>
        <p:nvPicPr>
          <p:cNvPr id="5" name="4 Marcador de contenido" descr="100_0719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929190" y="1857364"/>
            <a:ext cx="3857652" cy="2427316"/>
          </a:xfrm>
        </p:spPr>
      </p:pic>
      <p:sp>
        <p:nvSpPr>
          <p:cNvPr id="13" name="12 Marcador de contenido"/>
          <p:cNvSpPr>
            <a:spLocks noGrp="1"/>
          </p:cNvSpPr>
          <p:nvPr>
            <p:ph sz="quarter" idx="4"/>
          </p:nvPr>
        </p:nvSpPr>
        <p:spPr>
          <a:xfrm>
            <a:off x="571472" y="2071678"/>
            <a:ext cx="4041775" cy="1571636"/>
          </a:xfrm>
        </p:spPr>
        <p:txBody>
          <a:bodyPr>
            <a:normAutofit/>
          </a:bodyPr>
          <a:lstStyle/>
          <a:p>
            <a:pPr algn="just"/>
            <a:r>
              <a:rPr lang="es-ES" sz="2200" dirty="0" smtClean="0"/>
              <a:t>Una tienda de siempre que viene ofreciendo a su clientela, desde 1957, todo tipo de mobiliario para el hogar.</a:t>
            </a:r>
          </a:p>
        </p:txBody>
      </p:sp>
      <p:pic>
        <p:nvPicPr>
          <p:cNvPr id="6" name="5 Imagen" descr="100_072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8596" y="4143380"/>
            <a:ext cx="3738589" cy="2428892"/>
          </a:xfrm>
          <a:prstGeom prst="rect">
            <a:avLst/>
          </a:prstGeom>
        </p:spPr>
      </p:pic>
      <p:sp>
        <p:nvSpPr>
          <p:cNvPr id="14" name="13 CuadroTexto"/>
          <p:cNvSpPr txBox="1"/>
          <p:nvPr/>
        </p:nvSpPr>
        <p:spPr>
          <a:xfrm>
            <a:off x="4429124" y="4643446"/>
            <a:ext cx="4071966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Font typeface="Arial" pitchFamily="34" charset="0"/>
              <a:buChar char="•"/>
            </a:pPr>
            <a:r>
              <a:rPr lang="es-ES" sz="2200" dirty="0" smtClean="0"/>
              <a:t>    Con varias ampliaciones del negocio en locales cercanos al primitivo.</a:t>
            </a:r>
          </a:p>
          <a:p>
            <a:pPr algn="just">
              <a:buFont typeface="Arial" pitchFamily="34" charset="0"/>
              <a:buChar char="•"/>
            </a:pPr>
            <a:r>
              <a:rPr lang="es-ES" sz="2200" dirty="0" smtClean="0"/>
              <a:t>     Está ubicado en la calle Castor </a:t>
            </a:r>
            <a:r>
              <a:rPr lang="es-ES" sz="2200" dirty="0" err="1" smtClean="0"/>
              <a:t>Andetxaga</a:t>
            </a:r>
            <a:r>
              <a:rPr lang="es-ES" sz="2200" dirty="0" smtClean="0"/>
              <a:t> 1-4-7-9-11.</a:t>
            </a:r>
            <a:endParaRPr lang="es-ES" sz="2200" dirty="0"/>
          </a:p>
        </p:txBody>
      </p:sp>
    </p:spTree>
  </p:cSld>
  <p:clrMapOvr>
    <a:masterClrMapping/>
  </p:clrMapOvr>
  <p:transition advClick="0" advTm="13000"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6.93889E-18 C 0.00105 0.01389 -0.00069 0.01412 0.00487 0.02361 C 0.01059 0.03334 0.00886 0.02824 0.01789 0.03473 C 0.03473 0.04676 0.05556 0.0625 0.075 0.06667 C 0.08959 0.06991 0.10434 0.07014 0.1191 0.0713 C 0.14931 0.07385 0.20955 0.07778 0.20955 0.07778 C 0.31684 0.07246 0.33542 0.0882 0.41441 0.0301 C 0.43264 0.03426 0.43368 0.02547 0.44653 -0.00162 C 0.45764 -0.025 0.47848 -0.08588 0.48698 -0.10972 C 0.49341 -0.15532 0.49653 -0.2037 0.47622 -0.24444 C 0.46164 -0.27384 0.44115 -0.27939 0.41667 -0.29699 C 0.375 -0.32685 0.30348 -0.37152 0.25365 -0.37639 C 0.19914 -0.36852 0.21841 -0.37639 0.14896 -0.32546 C 0.09028 -0.28264 0.02101 -0.24189 -0.0309 -0.18264 C -0.04479 -0.14352 -0.05364 -0.10231 -0.06545 -0.06203 C -0.06875 -0.03611 -0.07395 -0.00486 -0.05 0.00625 C -0.04392 0.00903 -0.03732 0.00949 -0.0309 0.01111 C 0.06789 0.07547 -0.0059 0.03218 0.0632 0.06505 C 0.07553 0.07084 0.08594 0.08426 0.09896 0.08727 C 0.11546 0.09121 0.1323 0.09028 0.14896 0.0919 C 0.15452 0.09236 0.16563 0.09352 0.16563 0.09352 C 0.20226 0.08727 0.22309 0.07732 0.24532 0.03635 C 0.24966 0.02014 0.25556 0.00579 0.25834 -0.01111 C 0.26025 -0.04027 0.26511 -0.0956 0.2382 -0.10486 C 0.20434 -0.09977 0.22726 -0.10578 0.19063 -0.0875 C 0.16546 -0.075 0.15174 -0.06875 0.12987 -0.05879 C 0.12414 -0.05625 0.11285 -0.05277 0.1073 -0.0493 C 0.09566 -0.04189 0.08455 -0.03287 0.07275 -0.02546 C 0.05903 -0.01689 0.04393 -0.00764 0.03108 0.00301 C 0.01563 0.01598 0.029 0.01042 0.01789 0.01412 C 0.00365 0.02616 -0.01632 0.03125 -0.02847 0.04746 C -0.02882 0.04908 -0.02899 0.05093 -0.02968 0.05232 C -0.03055 0.05417 -0.03298 0.05486 -0.03333 0.05695 C -0.03489 0.06574 -0.03559 0.08403 -0.03559 0.08403 C -0.03402 0.10625 -0.03663 0.09792 -0.02725 0.10625 C -0.00746 0.1051 0.0125 0.10463 0.0323 0.10301 C 0.03629 0.10278 0.04289 0.09514 0.04289 0.09028 C 0.05521 0.07084 0.06893 0.05278 0.07987 0.03172 C 0.08056 0.03033 0.07639 0.02061 0.075 0.01898 C 0.06424 0.00648 0.05695 0.00486 0.04289 0.00301 C 0.04011 0.00186 0.03733 0.00139 0.03455 -6.93889E-18 C 0.02865 -0.00301 0.03091 -0.00301 0.02622 -0.0081 C 0.02275 -0.01203 0.01823 -0.01412 0.01441 -0.01759 C 0.00469 -0.0125 0.00539 -0.01088 -3.33333E-6 -6.93889E-18 Z " pathEditMode="relative" ptsTypes="ffffffffffffffffffffffffffffffffffffffffffff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3.33333E-6 C 0.00347 0.03935 0.01597 0.0662 0.02986 0.1 C 0.0441 0.13472 0.05469 0.18032 0.07865 0.20648 C 0.08524 0.21366 0.09393 0.21644 0.10122 0.22222 C 0.14167 0.2544 0.10208 0.23102 0.15 0.25556 C 0.17865 0.25301 0.20729 0.25278 0.23577 0.24769 C 0.24288 0.2463 0.24948 0.2412 0.2559 0.23657 C 0.28524 0.21551 0.31059 0.19491 0.32865 0.15718 C 0.33577 0.12176 0.33316 0.08009 0.32743 0.04606 C 0.32483 0.03079 0.31632 0.01852 0.31077 0.00486 C 0.29844 -0.02546 0.2875 -0.03171 0.26424 -0.04583 C 0.23681 -0.0625 0.21198 -0.075 0.18333 -0.08565 C 0.13802 -0.08056 0.09288 -0.07407 0.04757 -0.06968 C 0.03212 -0.06574 0.01615 -0.06597 0.00122 -0.06019 C -0.00833 -0.05648 -0.01684 -0.04884 -0.02621 -0.04444 C -0.05625 -0.03009 -0.08837 -0.02014 -0.11302 0.00972 C -0.1342 0.03542 -0.14566 0.06759 -0.15712 0.10162 C -0.1625 0.14329 -0.16667 0.16528 -0.15833 0.21597 C -0.15521 0.23519 -0.14687 0.25255 -0.13802 0.26829 C -0.12986 0.28241 -0.11354 0.31273 -0.10347 0.32384 C -0.06857 0.36227 -0.02083 0.38287 0.02153 0.4 C 0.04149 0.4081 0.06163 0.4169 0.08212 0.42222 C 0.10087 0.42708 0.12014 0.42755 0.13924 0.43032 C 0.16545 0.42755 0.19184 0.42778 0.21788 0.42222 C 0.23038 0.41968 0.23715 0.40023 0.24757 0.39051 C 0.27413 0.36551 0.32743 0.33218 0.35122 0.29051 C 0.36597 0.26481 0.37379 0.23171 0.3809 0.20162 C 0.3849 0.16759 0.38715 0.16898 0.37986 0.13333 C 0.37535 0.11111 0.35816 0.08241 0.3441 0.06991 C 0.33889 0.06528 0.33281 0.06273 0.32743 0.0588 C 0.3007 0.03889 0.28021 0.025 0.25 0.01759 C 0.19965 0.02037 0.15018 0.02616 0.1 0.0287 C 0.0809 0.03426 0.05469 0.03704 0.03924 0.05556 C 0.03056 0.06597 0.02535 0.08102 0.0191 0.09375 C 0.01493 0.10231 0.00938 0.10995 0.0059 0.11921 C 0.00052 0.1338 -0.00503 0.14792 -0.01076 0.16204 C -0.01701 0.17755 -0.01476 0.19005 -0.0309 0.19375 C -0.03802 0.2 -0.04531 0.20139 -0.05347 0.20324 C -0.0743 0.20139 -0.07482 0.19838 -0.09288 0.1875 C -0.10729 0.15648 -0.12517 0.12338 -0.13212 0.0875 C -0.13177 0.07153 -0.13194 0.05556 -0.1309 0.03981 C -0.13038 0.03171 -0.12795 0.03264 -0.125 0.02708 C -0.11979 0.01713 -0.11406 0.00625 -0.10469 0.00324 C -0.09948 -0.00231 -0.0967 -0.00579 -0.09045 -0.00787 C -0.07639 -0.02106 -0.05851 -0.0294 -0.04167 -0.03333 C -0.04149 -0.03333 -0.03021 -0.03264 -0.02743 -0.03009 C -0.01875 -0.02222 -0.02847 -0.02731 -0.02014 -0.02361 C -0.01632 -0.01667 -0.01458 -0.01458 -0.00833 -0.0125 C -0.00642 -0.00509 -0.0066 3.33333E-6 -5.55556E-7 3.33333E-6 Z " pathEditMode="relative" ptsTypes="fffffffffffffffffffffffffffffffffffffffffffffffff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28596" y="28572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s-ES" sz="6000" b="1" dirty="0" smtClean="0"/>
              <a:t>TINTORERÍA</a:t>
            </a:r>
            <a:br>
              <a:rPr lang="es-ES" sz="6000" b="1" dirty="0" smtClean="0"/>
            </a:br>
            <a:r>
              <a:rPr lang="es-ES" sz="4900" b="1" dirty="0" smtClean="0"/>
              <a:t>LINSAY</a:t>
            </a:r>
            <a:endParaRPr lang="es-ES" sz="4900" b="1" dirty="0"/>
          </a:p>
        </p:txBody>
      </p:sp>
      <p:pic>
        <p:nvPicPr>
          <p:cNvPr id="5" name="4 Marcador de contenido" descr="100_0724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2071670" y="5286364"/>
            <a:ext cx="6929518" cy="1571636"/>
          </a:xfrm>
        </p:spPr>
        <p:txBody>
          <a:bodyPr>
            <a:normAutofit/>
          </a:bodyPr>
          <a:lstStyle/>
          <a:p>
            <a:pPr algn="just"/>
            <a:r>
              <a:rPr lang="es-ES" sz="2200" b="1" dirty="0" smtClean="0"/>
              <a:t>Dedicada a la limpieza de edredones, alfombras, cortinas de visillo, cuero y ante.</a:t>
            </a:r>
          </a:p>
          <a:p>
            <a:pPr algn="just"/>
            <a:r>
              <a:rPr lang="es-ES" sz="2200" b="1" dirty="0" smtClean="0"/>
              <a:t>Comenzó su andadura en 1962.</a:t>
            </a:r>
          </a:p>
          <a:p>
            <a:pPr algn="just"/>
            <a:r>
              <a:rPr lang="es-ES" sz="2200" b="1" dirty="0" smtClean="0"/>
              <a:t>Está situada en la calle Juntas Generales nº 40.</a:t>
            </a:r>
            <a:endParaRPr lang="es-ES" sz="2200" b="1" dirty="0"/>
          </a:p>
        </p:txBody>
      </p:sp>
    </p:spTree>
  </p:cSld>
  <p:clrMapOvr>
    <a:masterClrMapping/>
  </p:clrMapOvr>
  <p:transition advClick="0" advTm="10000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8488C4"/>
            </a:gs>
            <a:gs pos="53000">
              <a:srgbClr val="D4DEFF"/>
            </a:gs>
            <a:gs pos="83000">
              <a:srgbClr val="D4DEFF"/>
            </a:gs>
            <a:gs pos="100000">
              <a:srgbClr val="96AB94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28596" y="357166"/>
            <a:ext cx="8229600" cy="1143000"/>
          </a:xfrm>
        </p:spPr>
        <p:txBody>
          <a:bodyPr>
            <a:noAutofit/>
          </a:bodyPr>
          <a:lstStyle/>
          <a:p>
            <a:r>
              <a:rPr lang="es-ES" sz="5400" b="1" dirty="0" smtClean="0"/>
              <a:t>CONFITURAS</a:t>
            </a:r>
            <a:r>
              <a:rPr lang="es-ES" sz="5500" b="1" dirty="0" smtClean="0"/>
              <a:t/>
            </a:r>
            <a:br>
              <a:rPr lang="es-ES" sz="5500" b="1" dirty="0" smtClean="0"/>
            </a:br>
            <a:r>
              <a:rPr lang="es-ES" b="1" dirty="0" smtClean="0"/>
              <a:t>GUILLERMINA</a:t>
            </a:r>
            <a:endParaRPr lang="es-ES" b="1" dirty="0"/>
          </a:p>
        </p:txBody>
      </p:sp>
      <p:pic>
        <p:nvPicPr>
          <p:cNvPr id="5" name="4 Marcador de contenido" descr="100_0726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28596" y="1928802"/>
            <a:ext cx="4110038" cy="4429156"/>
          </a:xfrm>
        </p:spPr>
      </p:pic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3438" y="2285992"/>
            <a:ext cx="4210080" cy="3714776"/>
          </a:xfrm>
        </p:spPr>
        <p:txBody>
          <a:bodyPr>
            <a:normAutofit/>
          </a:bodyPr>
          <a:lstStyle/>
          <a:p>
            <a:pPr algn="just"/>
            <a:r>
              <a:rPr lang="es-ES" sz="2200" dirty="0" smtClean="0"/>
              <a:t>Un establecimiento que se conserva tal y como se concibió en su inicio.</a:t>
            </a:r>
          </a:p>
          <a:p>
            <a:pPr algn="just"/>
            <a:r>
              <a:rPr lang="es-ES" sz="2200" dirty="0" smtClean="0"/>
              <a:t>Su dedicación ha sido y es la venta de todo tipo de “chuches” ampliando el negocio con la venta en los últimos tiempos de pan y revistas.</a:t>
            </a:r>
          </a:p>
          <a:p>
            <a:pPr algn="just"/>
            <a:r>
              <a:rPr lang="es-ES" sz="2200" dirty="0" smtClean="0"/>
              <a:t>Está localizado en la calle </a:t>
            </a:r>
            <a:r>
              <a:rPr lang="es-ES" sz="2200" dirty="0" err="1" smtClean="0"/>
              <a:t>Munibe</a:t>
            </a:r>
            <a:r>
              <a:rPr lang="es-ES" sz="2200" dirty="0" smtClean="0"/>
              <a:t> nº 1.  </a:t>
            </a:r>
            <a:endParaRPr lang="es-ES" sz="2200" dirty="0"/>
          </a:p>
        </p:txBody>
      </p:sp>
    </p:spTree>
  </p:cSld>
  <p:clrMapOvr>
    <a:masterClrMapping/>
  </p:clrMapOvr>
  <p:transition advClick="0" advTm="13000"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28596" y="214290"/>
            <a:ext cx="8229600" cy="1643042"/>
          </a:xfrm>
        </p:spPr>
        <p:txBody>
          <a:bodyPr>
            <a:noAutofit/>
          </a:bodyPr>
          <a:lstStyle/>
          <a:p>
            <a:r>
              <a:rPr lang="es-ES" sz="5400" b="1" dirty="0" smtClean="0"/>
              <a:t>LIBRERÍA-PAPELERÍA</a:t>
            </a:r>
            <a:r>
              <a:rPr lang="es-ES" sz="6000" b="1" dirty="0"/>
              <a:t/>
            </a:r>
            <a:br>
              <a:rPr lang="es-ES" sz="6000" b="1" dirty="0"/>
            </a:br>
            <a:r>
              <a:rPr lang="es-ES" b="1" dirty="0" smtClean="0"/>
              <a:t>SAN ANTONIO</a:t>
            </a:r>
            <a:endParaRPr lang="es-ES" b="1" dirty="0"/>
          </a:p>
        </p:txBody>
      </p:sp>
      <p:pic>
        <p:nvPicPr>
          <p:cNvPr id="5" name="4 Marcador de contenido" descr="100_0727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4714876" y="2571744"/>
            <a:ext cx="4000528" cy="3294872"/>
          </a:xfrm>
        </p:spPr>
      </p:pic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285720" y="2714620"/>
            <a:ext cx="4038600" cy="2928958"/>
          </a:xfrm>
        </p:spPr>
        <p:txBody>
          <a:bodyPr>
            <a:normAutofit/>
          </a:bodyPr>
          <a:lstStyle/>
          <a:p>
            <a:pPr algn="just"/>
            <a:r>
              <a:rPr lang="es-ES" sz="2200" dirty="0" smtClean="0"/>
              <a:t>Dedicada principalmente a la venta de libros de todo tipo, tanto nuevos como de segunda mano.</a:t>
            </a:r>
          </a:p>
          <a:p>
            <a:pPr algn="just"/>
            <a:r>
              <a:rPr lang="es-ES" sz="2200" dirty="0" smtClean="0"/>
              <a:t>Lógicamente, también vende material escolar.</a:t>
            </a:r>
          </a:p>
          <a:p>
            <a:pPr algn="just"/>
            <a:r>
              <a:rPr lang="es-ES" sz="2200" dirty="0" smtClean="0"/>
              <a:t>Se encuentra en la calle </a:t>
            </a:r>
            <a:r>
              <a:rPr lang="es-ES" sz="2200" dirty="0" err="1" smtClean="0"/>
              <a:t>Berriotxoa</a:t>
            </a:r>
            <a:r>
              <a:rPr lang="es-ES" sz="2200" dirty="0" smtClean="0"/>
              <a:t> nº 1.</a:t>
            </a:r>
            <a:endParaRPr lang="es-ES" sz="2200" dirty="0"/>
          </a:p>
        </p:txBody>
      </p:sp>
    </p:spTree>
  </p:cSld>
  <p:clrMapOvr>
    <a:masterClrMapping/>
  </p:clrMapOvr>
  <p:transition advClick="0" advTm="13000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Scale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100000" y="100000"/>
                                      <p:to x="100000" y="5000"/>
                                    </p:animScale>
                                    <p:animScale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100000" y="5000"/>
                                      <p:to x="120000" y="150000"/>
                                    </p:animScale>
                                    <p:animScale>
                                      <p:cBhvr>
                                        <p:cTn id="12" dur="60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2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Solsticio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Equity</Template>
  <TotalTime>730</TotalTime>
  <Words>1791</Words>
  <Application>Microsoft Office PowerPoint</Application>
  <PresentationFormat>Presentación en pantalla (4:3)</PresentationFormat>
  <Paragraphs>160</Paragraphs>
  <Slides>38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38</vt:i4>
      </vt:variant>
    </vt:vector>
  </HeadingPairs>
  <TitlesOfParts>
    <vt:vector size="39" baseType="lpstr">
      <vt:lpstr>Tema de Office</vt:lpstr>
      <vt:lpstr>EL  COMERCIO TRADICIONAL  EN BARAKALDO</vt:lpstr>
      <vt:lpstr>Presentación de PowerPoint</vt:lpstr>
      <vt:lpstr>SANEAMIENTOS AZHULIS</vt:lpstr>
      <vt:lpstr>MARTÍN</vt:lpstr>
      <vt:lpstr>CALZADOS JULIÁN</vt:lpstr>
      <vt:lpstr>MUEBLES GERMÁN</vt:lpstr>
      <vt:lpstr>TINTORERÍA LINSAY</vt:lpstr>
      <vt:lpstr>CONFITURAS GUILLERMINA</vt:lpstr>
      <vt:lpstr>LIBRERÍA-PAPELERÍA SAN ANTONIO</vt:lpstr>
      <vt:lpstr>PASTELERÍA EL BUEN GUSTO</vt:lpstr>
      <vt:lpstr>BISUTERÍA PARÍS</vt:lpstr>
      <vt:lpstr>CONFECCIONES CRISTÓBAL</vt:lpstr>
      <vt:lpstr>JOYERÍA SALAZAR</vt:lpstr>
      <vt:lpstr>CALZADOS ANTONIO</vt:lpstr>
      <vt:lpstr>ENCURTIDOS SÁNCHEZ</vt:lpstr>
      <vt:lpstr>RESTAURANTE MIRAFLORES - 2</vt:lpstr>
      <vt:lpstr>FOTO ALBERTO (PÁRAMO)</vt:lpstr>
      <vt:lpstr>Presentación de PowerPoint</vt:lpstr>
      <vt:lpstr>Presentación de PowerPoint</vt:lpstr>
      <vt:lpstr>EXPENDEDURÍA Nº 006</vt:lpstr>
      <vt:lpstr>BAZAR EL SIGLO XX</vt:lpstr>
      <vt:lpstr>FILATELIA BARAKALDO</vt:lpstr>
      <vt:lpstr>PICOLOS</vt:lpstr>
      <vt:lpstr>STAND DEL FUMADOR</vt:lpstr>
      <vt:lpstr>HOGAR RUIZ</vt:lpstr>
      <vt:lpstr>RESTAURANTE MARTÍN</vt:lpstr>
      <vt:lpstr>CASA SANTIVERI S.A</vt:lpstr>
      <vt:lpstr>AUTOESCUELA SAN JOSÉ</vt:lpstr>
      <vt:lpstr>Presentación de PowerPoint</vt:lpstr>
      <vt:lpstr>POLLERÍA VICTORI</vt:lpstr>
      <vt:lpstr>CASA DE LA ELECTRICIDAD</vt:lpstr>
      <vt:lpstr>GUERRA SAN MARTÍN</vt:lpstr>
      <vt:lpstr>AUTO-INDUSTRIA</vt:lpstr>
      <vt:lpstr>MERCERÍA MERCHE</vt:lpstr>
      <vt:lpstr>HELADERÍA LA VENECIANA</vt:lpstr>
      <vt:lpstr>EL COMERCIO TRADICIONAL EN BARAKALDO</vt:lpstr>
      <vt:lpstr>Presentación de PowerPoint</vt:lpstr>
      <vt:lpstr>FIN</vt:lpstr>
    </vt:vector>
  </TitlesOfParts>
  <Company>^^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EL  COMERCIO TRADICIONAL  EN BARAKALDO</dc:title>
  <dc:creator>^^</dc:creator>
  <cp:lastModifiedBy>Mitxel</cp:lastModifiedBy>
  <cp:revision>68</cp:revision>
  <dcterms:created xsi:type="dcterms:W3CDTF">2009-04-18T16:58:38Z</dcterms:created>
  <dcterms:modified xsi:type="dcterms:W3CDTF">2011-07-10T08:45:16Z</dcterms:modified>
</cp:coreProperties>
</file>